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808" r:id="rId5"/>
    <p:sldId id="795" r:id="rId6"/>
    <p:sldId id="805" r:id="rId7"/>
    <p:sldId id="838" r:id="rId8"/>
    <p:sldId id="837" r:id="rId9"/>
    <p:sldId id="734" r:id="rId10"/>
    <p:sldId id="769" r:id="rId11"/>
    <p:sldId id="783" r:id="rId12"/>
    <p:sldId id="784" r:id="rId13"/>
    <p:sldId id="773" r:id="rId14"/>
    <p:sldId id="786" r:id="rId15"/>
    <p:sldId id="844" r:id="rId16"/>
    <p:sldId id="845" r:id="rId17"/>
    <p:sldId id="787" r:id="rId18"/>
    <p:sldId id="796" r:id="rId19"/>
    <p:sldId id="846" r:id="rId20"/>
    <p:sldId id="847" r:id="rId21"/>
    <p:sldId id="848" r:id="rId22"/>
    <p:sldId id="839" r:id="rId23"/>
    <p:sldId id="771" r:id="rId24"/>
    <p:sldId id="793" r:id="rId25"/>
    <p:sldId id="800" r:id="rId26"/>
    <p:sldId id="801" r:id="rId27"/>
    <p:sldId id="802" r:id="rId28"/>
    <p:sldId id="803" r:id="rId29"/>
    <p:sldId id="843" r:id="rId30"/>
    <p:sldId id="807" r:id="rId31"/>
  </p:sldIdLst>
  <p:sldSz cx="9144000" cy="6858000" type="screen4x3"/>
  <p:notesSz cx="7315200" cy="96012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00"/>
    <a:srgbClr val="FFFF00"/>
    <a:srgbClr val="640000"/>
    <a:srgbClr val="740000"/>
    <a:srgbClr val="FF2525"/>
    <a:srgbClr val="FF0909"/>
    <a:srgbClr val="FF3399"/>
    <a:srgbClr val="FF0066"/>
    <a:srgbClr val="FAA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90570" autoAdjust="0"/>
  </p:normalViewPr>
  <p:slideViewPr>
    <p:cSldViewPr snapToGrid="0" snapToObjects="1">
      <p:cViewPr varScale="1">
        <p:scale>
          <a:sx n="67" d="100"/>
          <a:sy n="67" d="100"/>
        </p:scale>
        <p:origin x="-1320" y="-90"/>
      </p:cViewPr>
      <p:guideLst>
        <p:guide orient="horz" pos="652"/>
        <p:guide orient="horz" pos="4003"/>
        <p:guide orient="horz" pos="3467"/>
        <p:guide orient="horz" pos="1344"/>
        <p:guide pos="2874"/>
        <p:guide pos="293"/>
        <p:guide pos="5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-1428" y="246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3205F-AC59-4790-A04A-6069D6810F0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711B17B-CAC6-4E68-9E5C-173247A0EE95}">
      <dgm:prSet phldrT="[Text]" custT="1"/>
      <dgm:spPr/>
      <dgm:t>
        <a:bodyPr/>
        <a:lstStyle/>
        <a:p>
          <a:pPr algn="l" defTabSz="914400">
            <a:buNone/>
          </a:pPr>
          <a:r>
            <a:rPr lang="ru-RU" sz="2400" b="1" i="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Май</a:t>
          </a:r>
          <a:r>
            <a:rPr lang="en-US" sz="2400" b="1" i="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 – </a:t>
          </a:r>
          <a:r>
            <a:rPr lang="ru-RU" sz="2400" b="1" i="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Июнь</a:t>
          </a:r>
          <a:endParaRPr lang="en-GB" sz="2400" b="1" i="0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5A08D425-6BCF-4D6D-81AA-F9FC903445DB}" type="parTrans" cxnId="{38DA363F-03CA-41F5-AEC0-79B86FB71337}">
      <dgm:prSet/>
      <dgm:spPr/>
      <dgm:t>
        <a:bodyPr/>
        <a:lstStyle/>
        <a:p>
          <a:endParaRPr lang="en-US"/>
        </a:p>
      </dgm:t>
    </dgm:pt>
    <dgm:pt modelId="{679982E3-6D3F-4B1A-A6D4-E9CEEAAE75A5}" type="sibTrans" cxnId="{38DA363F-03CA-41F5-AEC0-79B86FB71337}">
      <dgm:prSet/>
      <dgm:spPr/>
      <dgm:t>
        <a:bodyPr/>
        <a:lstStyle/>
        <a:p>
          <a:endParaRPr lang="en-US"/>
        </a:p>
      </dgm:t>
    </dgm:pt>
    <dgm:pt modelId="{5ED8A61D-CAA1-4239-B64C-49FB880158AE}">
      <dgm:prSet phldrT="[Text]" custT="1"/>
      <dgm:spPr/>
      <dgm:t>
        <a:bodyPr/>
        <a:lstStyle/>
        <a:p>
          <a:pPr algn="l" defTabSz="914400">
            <a:buNone/>
          </a:pPr>
          <a:r>
            <a:rPr lang="ru-RU" sz="2400" b="1" i="0" smtClean="0">
              <a:solidFill>
                <a:schemeClr val="bg1"/>
              </a:solidFill>
              <a:latin typeface="Arial"/>
              <a:ea typeface="+mn-ea"/>
              <a:cs typeface="+mn-cs"/>
            </a:rPr>
            <a:t>Июнь - Июль</a:t>
          </a:r>
          <a:endParaRPr lang="en-GB" sz="2400" b="1" i="0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918C2F30-E931-4DE8-8B9E-7A349E413F38}" type="parTrans" cxnId="{B42052C8-5468-4BA7-A7B9-71EE41442A95}">
      <dgm:prSet/>
      <dgm:spPr/>
      <dgm:t>
        <a:bodyPr/>
        <a:lstStyle/>
        <a:p>
          <a:endParaRPr lang="en-US"/>
        </a:p>
      </dgm:t>
    </dgm:pt>
    <dgm:pt modelId="{35A73765-9AF9-4393-BCC5-2B6F59C46B3C}" type="sibTrans" cxnId="{B42052C8-5468-4BA7-A7B9-71EE41442A95}">
      <dgm:prSet/>
      <dgm:spPr/>
      <dgm:t>
        <a:bodyPr/>
        <a:lstStyle/>
        <a:p>
          <a:endParaRPr lang="en-US"/>
        </a:p>
      </dgm:t>
    </dgm:pt>
    <dgm:pt modelId="{EAAC0BEE-2EC3-4149-8DB5-A21C0A86E15C}">
      <dgm:prSet phldrT="[Text]" custT="1"/>
      <dgm:spPr/>
      <dgm:t>
        <a:bodyPr/>
        <a:lstStyle/>
        <a:p>
          <a:pPr algn="l" defTabSz="914400">
            <a:buNone/>
          </a:pPr>
          <a:r>
            <a:rPr lang="ru-RU" sz="2400" b="1" i="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Июль - Август</a:t>
          </a:r>
          <a:endParaRPr lang="en-GB" sz="2400" b="1" i="0" dirty="0">
            <a:solidFill>
              <a:schemeClr val="bg1"/>
            </a:solidFill>
            <a:latin typeface="Arial"/>
            <a:ea typeface="+mn-ea"/>
            <a:cs typeface="+mn-cs"/>
          </a:endParaRPr>
        </a:p>
      </dgm:t>
    </dgm:pt>
    <dgm:pt modelId="{8A3589B4-01CC-461C-B204-7D3BCA16BB66}" type="parTrans" cxnId="{A7123238-A47A-492B-8F8A-EF9A1F9EB8DB}">
      <dgm:prSet/>
      <dgm:spPr/>
      <dgm:t>
        <a:bodyPr/>
        <a:lstStyle/>
        <a:p>
          <a:endParaRPr lang="en-US"/>
        </a:p>
      </dgm:t>
    </dgm:pt>
    <dgm:pt modelId="{AFDF6D9F-5919-441C-BD2C-E29ABE0E7A01}" type="sibTrans" cxnId="{A7123238-A47A-492B-8F8A-EF9A1F9EB8DB}">
      <dgm:prSet/>
      <dgm:spPr/>
      <dgm:t>
        <a:bodyPr/>
        <a:lstStyle/>
        <a:p>
          <a:endParaRPr lang="en-US"/>
        </a:p>
      </dgm:t>
    </dgm:pt>
    <dgm:pt modelId="{518D1787-6DC8-41CA-9211-2FACDDABEA93}" type="pres">
      <dgm:prSet presAssocID="{DA83205F-AC59-4790-A04A-6069D6810F0E}" presName="Name0" presStyleCnt="0">
        <dgm:presLayoutVars>
          <dgm:dir/>
          <dgm:animLvl val="lvl"/>
          <dgm:resizeHandles val="exact"/>
        </dgm:presLayoutVars>
      </dgm:prSet>
      <dgm:spPr/>
    </dgm:pt>
    <dgm:pt modelId="{0CFFBE41-0D6B-4A22-B24F-D60B00F82EDA}" type="pres">
      <dgm:prSet presAssocID="{DA83205F-AC59-4790-A04A-6069D6810F0E}" presName="dummy" presStyleCnt="0"/>
      <dgm:spPr/>
    </dgm:pt>
    <dgm:pt modelId="{516F9D2B-9181-4AF7-8C23-027D1E01B2B6}" type="pres">
      <dgm:prSet presAssocID="{DA83205F-AC59-4790-A04A-6069D6810F0E}" presName="linH" presStyleCnt="0"/>
      <dgm:spPr/>
    </dgm:pt>
    <dgm:pt modelId="{5EA0DEAF-1688-4DE2-967D-1F48C6580F68}" type="pres">
      <dgm:prSet presAssocID="{DA83205F-AC59-4790-A04A-6069D6810F0E}" presName="padding1" presStyleCnt="0"/>
      <dgm:spPr/>
    </dgm:pt>
    <dgm:pt modelId="{48D20BF6-998F-4D47-A428-98C3FCFB7891}" type="pres">
      <dgm:prSet presAssocID="{7711B17B-CAC6-4E68-9E5C-173247A0EE95}" presName="linV" presStyleCnt="0"/>
      <dgm:spPr/>
    </dgm:pt>
    <dgm:pt modelId="{93596816-D5F9-4C03-83B5-906217BBD3A0}" type="pres">
      <dgm:prSet presAssocID="{7711B17B-CAC6-4E68-9E5C-173247A0EE95}" presName="spVertical1" presStyleCnt="0"/>
      <dgm:spPr/>
    </dgm:pt>
    <dgm:pt modelId="{8A227D9D-5F3A-42FB-88BF-34A703D0D713}" type="pres">
      <dgm:prSet presAssocID="{7711B17B-CAC6-4E68-9E5C-173247A0EE95}" presName="parTx" presStyleLbl="revTx" presStyleIdx="0" presStyleCnt="3" custLinFactNeighborX="-14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4A330-6D58-48CF-8A83-A3D08FAF5F6B}" type="pres">
      <dgm:prSet presAssocID="{7711B17B-CAC6-4E68-9E5C-173247A0EE95}" presName="spVertical2" presStyleCnt="0"/>
      <dgm:spPr/>
    </dgm:pt>
    <dgm:pt modelId="{B46B3A6D-6BFE-4322-9C1F-64076A13FDAA}" type="pres">
      <dgm:prSet presAssocID="{7711B17B-CAC6-4E68-9E5C-173247A0EE95}" presName="spVertical3" presStyleCnt="0"/>
      <dgm:spPr/>
    </dgm:pt>
    <dgm:pt modelId="{2CBA9BC7-C5E6-424C-8F13-B6EBCA7D22C9}" type="pres">
      <dgm:prSet presAssocID="{679982E3-6D3F-4B1A-A6D4-E9CEEAAE75A5}" presName="space" presStyleCnt="0"/>
      <dgm:spPr/>
    </dgm:pt>
    <dgm:pt modelId="{465F64CC-0EC9-4A39-8D54-6D88DACF28EC}" type="pres">
      <dgm:prSet presAssocID="{5ED8A61D-CAA1-4239-B64C-49FB880158AE}" presName="linV" presStyleCnt="0"/>
      <dgm:spPr/>
    </dgm:pt>
    <dgm:pt modelId="{B256B94B-C489-49A9-8C75-0189B33E7451}" type="pres">
      <dgm:prSet presAssocID="{5ED8A61D-CAA1-4239-B64C-49FB880158AE}" presName="spVertical1" presStyleCnt="0"/>
      <dgm:spPr/>
    </dgm:pt>
    <dgm:pt modelId="{6833FA38-87F9-4232-AE64-9A95CA8077D5}" type="pres">
      <dgm:prSet presAssocID="{5ED8A61D-CAA1-4239-B64C-49FB880158AE}" presName="parTx" presStyleLbl="revTx" presStyleIdx="1" presStyleCnt="3" custLinFactNeighborX="-17136" custLinFactNeighborY="2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955EB-7B7F-48F8-B205-A5C660111265}" type="pres">
      <dgm:prSet presAssocID="{5ED8A61D-CAA1-4239-B64C-49FB880158AE}" presName="spVertical2" presStyleCnt="0"/>
      <dgm:spPr/>
    </dgm:pt>
    <dgm:pt modelId="{6AE1273E-A1AF-4D45-BC07-37B81395C7F2}" type="pres">
      <dgm:prSet presAssocID="{5ED8A61D-CAA1-4239-B64C-49FB880158AE}" presName="spVertical3" presStyleCnt="0"/>
      <dgm:spPr/>
    </dgm:pt>
    <dgm:pt modelId="{C7DE6369-71E9-4756-8DD9-F5AF87990C13}" type="pres">
      <dgm:prSet presAssocID="{35A73765-9AF9-4393-BCC5-2B6F59C46B3C}" presName="space" presStyleCnt="0"/>
      <dgm:spPr/>
    </dgm:pt>
    <dgm:pt modelId="{A26B2CDF-16AB-4E1F-9748-DC2081513503}" type="pres">
      <dgm:prSet presAssocID="{EAAC0BEE-2EC3-4149-8DB5-A21C0A86E15C}" presName="linV" presStyleCnt="0"/>
      <dgm:spPr/>
    </dgm:pt>
    <dgm:pt modelId="{7D4FC0ED-2675-4DED-82D1-73B1769AC5F5}" type="pres">
      <dgm:prSet presAssocID="{EAAC0BEE-2EC3-4149-8DB5-A21C0A86E15C}" presName="spVertical1" presStyleCnt="0"/>
      <dgm:spPr/>
    </dgm:pt>
    <dgm:pt modelId="{9D1556E6-BC07-43CA-AC1C-9FCA5EEA74AA}" type="pres">
      <dgm:prSet presAssocID="{EAAC0BEE-2EC3-4149-8DB5-A21C0A86E15C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75F19-46D1-4C71-AB29-3204C49AE68E}" type="pres">
      <dgm:prSet presAssocID="{EAAC0BEE-2EC3-4149-8DB5-A21C0A86E15C}" presName="spVertical2" presStyleCnt="0"/>
      <dgm:spPr/>
    </dgm:pt>
    <dgm:pt modelId="{84728740-3402-4AAE-8EB1-130F37C43DC3}" type="pres">
      <dgm:prSet presAssocID="{EAAC0BEE-2EC3-4149-8DB5-A21C0A86E15C}" presName="spVertical3" presStyleCnt="0"/>
      <dgm:spPr/>
    </dgm:pt>
    <dgm:pt modelId="{5EE4590F-79B4-41F3-8473-208B3EEE4865}" type="pres">
      <dgm:prSet presAssocID="{DA83205F-AC59-4790-A04A-6069D6810F0E}" presName="padding2" presStyleCnt="0"/>
      <dgm:spPr/>
    </dgm:pt>
    <dgm:pt modelId="{4FB29812-1EA0-43E2-BDF1-DD9AEDD9167F}" type="pres">
      <dgm:prSet presAssocID="{DA83205F-AC59-4790-A04A-6069D6810F0E}" presName="negArrow" presStyleCnt="0"/>
      <dgm:spPr/>
    </dgm:pt>
    <dgm:pt modelId="{6F774286-FD49-4F39-B4A3-FC68E27D3493}" type="pres">
      <dgm:prSet presAssocID="{DA83205F-AC59-4790-A04A-6069D6810F0E}" presName="backgroundArrow" presStyleLbl="node1" presStyleIdx="0" presStyleCnt="1" custScaleY="393551"/>
      <dgm:spPr/>
    </dgm:pt>
  </dgm:ptLst>
  <dgm:cxnLst>
    <dgm:cxn modelId="{A24BFD84-C6FC-4304-9729-6562F7826737}" type="presOf" srcId="{7711B17B-CAC6-4E68-9E5C-173247A0EE95}" destId="{8A227D9D-5F3A-42FB-88BF-34A703D0D713}" srcOrd="0" destOrd="0" presId="urn:microsoft.com/office/officeart/2005/8/layout/hProcess3"/>
    <dgm:cxn modelId="{7D736CD0-95F7-4573-96DF-C2DE4886FE3C}" type="presOf" srcId="{5ED8A61D-CAA1-4239-B64C-49FB880158AE}" destId="{6833FA38-87F9-4232-AE64-9A95CA8077D5}" srcOrd="0" destOrd="0" presId="urn:microsoft.com/office/officeart/2005/8/layout/hProcess3"/>
    <dgm:cxn modelId="{B42052C8-5468-4BA7-A7B9-71EE41442A95}" srcId="{DA83205F-AC59-4790-A04A-6069D6810F0E}" destId="{5ED8A61D-CAA1-4239-B64C-49FB880158AE}" srcOrd="1" destOrd="0" parTransId="{918C2F30-E931-4DE8-8B9E-7A349E413F38}" sibTransId="{35A73765-9AF9-4393-BCC5-2B6F59C46B3C}"/>
    <dgm:cxn modelId="{A7123238-A47A-492B-8F8A-EF9A1F9EB8DB}" srcId="{DA83205F-AC59-4790-A04A-6069D6810F0E}" destId="{EAAC0BEE-2EC3-4149-8DB5-A21C0A86E15C}" srcOrd="2" destOrd="0" parTransId="{8A3589B4-01CC-461C-B204-7D3BCA16BB66}" sibTransId="{AFDF6D9F-5919-441C-BD2C-E29ABE0E7A01}"/>
    <dgm:cxn modelId="{F43A0324-9E56-4753-8868-F1AF548AC9B2}" type="presOf" srcId="{DA83205F-AC59-4790-A04A-6069D6810F0E}" destId="{518D1787-6DC8-41CA-9211-2FACDDABEA93}" srcOrd="0" destOrd="0" presId="urn:microsoft.com/office/officeart/2005/8/layout/hProcess3"/>
    <dgm:cxn modelId="{38DA363F-03CA-41F5-AEC0-79B86FB71337}" srcId="{DA83205F-AC59-4790-A04A-6069D6810F0E}" destId="{7711B17B-CAC6-4E68-9E5C-173247A0EE95}" srcOrd="0" destOrd="0" parTransId="{5A08D425-6BCF-4D6D-81AA-F9FC903445DB}" sibTransId="{679982E3-6D3F-4B1A-A6D4-E9CEEAAE75A5}"/>
    <dgm:cxn modelId="{A11D448C-2D99-4C06-937C-8D6B85FB8122}" type="presOf" srcId="{EAAC0BEE-2EC3-4149-8DB5-A21C0A86E15C}" destId="{9D1556E6-BC07-43CA-AC1C-9FCA5EEA74AA}" srcOrd="0" destOrd="0" presId="urn:microsoft.com/office/officeart/2005/8/layout/hProcess3"/>
    <dgm:cxn modelId="{45A1D1BE-05C5-44D7-A62C-C98204926293}" type="presParOf" srcId="{518D1787-6DC8-41CA-9211-2FACDDABEA93}" destId="{0CFFBE41-0D6B-4A22-B24F-D60B00F82EDA}" srcOrd="0" destOrd="0" presId="urn:microsoft.com/office/officeart/2005/8/layout/hProcess3"/>
    <dgm:cxn modelId="{14097182-FDF6-4157-B69B-9EF81739FFC5}" type="presParOf" srcId="{518D1787-6DC8-41CA-9211-2FACDDABEA93}" destId="{516F9D2B-9181-4AF7-8C23-027D1E01B2B6}" srcOrd="1" destOrd="0" presId="urn:microsoft.com/office/officeart/2005/8/layout/hProcess3"/>
    <dgm:cxn modelId="{AF2CD8B9-ACCC-48E8-9B2B-58112BA22FBE}" type="presParOf" srcId="{516F9D2B-9181-4AF7-8C23-027D1E01B2B6}" destId="{5EA0DEAF-1688-4DE2-967D-1F48C6580F68}" srcOrd="0" destOrd="0" presId="urn:microsoft.com/office/officeart/2005/8/layout/hProcess3"/>
    <dgm:cxn modelId="{A5EDEA16-91F2-485C-994D-ABC4B1471E2A}" type="presParOf" srcId="{516F9D2B-9181-4AF7-8C23-027D1E01B2B6}" destId="{48D20BF6-998F-4D47-A428-98C3FCFB7891}" srcOrd="1" destOrd="0" presId="urn:microsoft.com/office/officeart/2005/8/layout/hProcess3"/>
    <dgm:cxn modelId="{DD348FF5-DFBC-4232-B459-A4ADC15D6B67}" type="presParOf" srcId="{48D20BF6-998F-4D47-A428-98C3FCFB7891}" destId="{93596816-D5F9-4C03-83B5-906217BBD3A0}" srcOrd="0" destOrd="0" presId="urn:microsoft.com/office/officeart/2005/8/layout/hProcess3"/>
    <dgm:cxn modelId="{127E2F51-DBC4-4E50-8BF2-07E6140EC664}" type="presParOf" srcId="{48D20BF6-998F-4D47-A428-98C3FCFB7891}" destId="{8A227D9D-5F3A-42FB-88BF-34A703D0D713}" srcOrd="1" destOrd="0" presId="urn:microsoft.com/office/officeart/2005/8/layout/hProcess3"/>
    <dgm:cxn modelId="{B4392C7C-61D5-46E7-BFDD-8C209417A3CA}" type="presParOf" srcId="{48D20BF6-998F-4D47-A428-98C3FCFB7891}" destId="{BA34A330-6D58-48CF-8A83-A3D08FAF5F6B}" srcOrd="2" destOrd="0" presId="urn:microsoft.com/office/officeart/2005/8/layout/hProcess3"/>
    <dgm:cxn modelId="{020E0601-02D1-4376-993F-6C02710AF206}" type="presParOf" srcId="{48D20BF6-998F-4D47-A428-98C3FCFB7891}" destId="{B46B3A6D-6BFE-4322-9C1F-64076A13FDAA}" srcOrd="3" destOrd="0" presId="urn:microsoft.com/office/officeart/2005/8/layout/hProcess3"/>
    <dgm:cxn modelId="{55E6D384-DAA6-4A5C-8368-14264F03E3F4}" type="presParOf" srcId="{516F9D2B-9181-4AF7-8C23-027D1E01B2B6}" destId="{2CBA9BC7-C5E6-424C-8F13-B6EBCA7D22C9}" srcOrd="2" destOrd="0" presId="urn:microsoft.com/office/officeart/2005/8/layout/hProcess3"/>
    <dgm:cxn modelId="{B8BFEC01-596D-4379-85D0-8235E16E5CAB}" type="presParOf" srcId="{516F9D2B-9181-4AF7-8C23-027D1E01B2B6}" destId="{465F64CC-0EC9-4A39-8D54-6D88DACF28EC}" srcOrd="3" destOrd="0" presId="urn:microsoft.com/office/officeart/2005/8/layout/hProcess3"/>
    <dgm:cxn modelId="{FAB897D7-5902-4AF3-A57F-52EF9DC58AC2}" type="presParOf" srcId="{465F64CC-0EC9-4A39-8D54-6D88DACF28EC}" destId="{B256B94B-C489-49A9-8C75-0189B33E7451}" srcOrd="0" destOrd="0" presId="urn:microsoft.com/office/officeart/2005/8/layout/hProcess3"/>
    <dgm:cxn modelId="{74C38B85-1A8F-459E-8E85-460E04CFFB50}" type="presParOf" srcId="{465F64CC-0EC9-4A39-8D54-6D88DACF28EC}" destId="{6833FA38-87F9-4232-AE64-9A95CA8077D5}" srcOrd="1" destOrd="0" presId="urn:microsoft.com/office/officeart/2005/8/layout/hProcess3"/>
    <dgm:cxn modelId="{2748803A-DDDC-4117-8EA4-4ABC39CCD409}" type="presParOf" srcId="{465F64CC-0EC9-4A39-8D54-6D88DACF28EC}" destId="{244955EB-7B7F-48F8-B205-A5C660111265}" srcOrd="2" destOrd="0" presId="urn:microsoft.com/office/officeart/2005/8/layout/hProcess3"/>
    <dgm:cxn modelId="{3D11D812-2C81-4144-BB48-4C53199A2787}" type="presParOf" srcId="{465F64CC-0EC9-4A39-8D54-6D88DACF28EC}" destId="{6AE1273E-A1AF-4D45-BC07-37B81395C7F2}" srcOrd="3" destOrd="0" presId="urn:microsoft.com/office/officeart/2005/8/layout/hProcess3"/>
    <dgm:cxn modelId="{E76EC178-0923-42DC-94BE-B659F52E3F15}" type="presParOf" srcId="{516F9D2B-9181-4AF7-8C23-027D1E01B2B6}" destId="{C7DE6369-71E9-4756-8DD9-F5AF87990C13}" srcOrd="4" destOrd="0" presId="urn:microsoft.com/office/officeart/2005/8/layout/hProcess3"/>
    <dgm:cxn modelId="{D3C7B3AD-1223-4418-A171-1268E6DC56B8}" type="presParOf" srcId="{516F9D2B-9181-4AF7-8C23-027D1E01B2B6}" destId="{A26B2CDF-16AB-4E1F-9748-DC2081513503}" srcOrd="5" destOrd="0" presId="urn:microsoft.com/office/officeart/2005/8/layout/hProcess3"/>
    <dgm:cxn modelId="{239AE212-FC20-487A-9A89-2551FEFAF164}" type="presParOf" srcId="{A26B2CDF-16AB-4E1F-9748-DC2081513503}" destId="{7D4FC0ED-2675-4DED-82D1-73B1769AC5F5}" srcOrd="0" destOrd="0" presId="urn:microsoft.com/office/officeart/2005/8/layout/hProcess3"/>
    <dgm:cxn modelId="{0ACBF13B-C028-4C2D-B8EF-EFE04F956F67}" type="presParOf" srcId="{A26B2CDF-16AB-4E1F-9748-DC2081513503}" destId="{9D1556E6-BC07-43CA-AC1C-9FCA5EEA74AA}" srcOrd="1" destOrd="0" presId="urn:microsoft.com/office/officeart/2005/8/layout/hProcess3"/>
    <dgm:cxn modelId="{746983DE-DB43-4F3C-9BCA-66C56D55EA52}" type="presParOf" srcId="{A26B2CDF-16AB-4E1F-9748-DC2081513503}" destId="{24875F19-46D1-4C71-AB29-3204C49AE68E}" srcOrd="2" destOrd="0" presId="urn:microsoft.com/office/officeart/2005/8/layout/hProcess3"/>
    <dgm:cxn modelId="{C7A7D52D-9300-4FA0-BC47-25CD43D98BC8}" type="presParOf" srcId="{A26B2CDF-16AB-4E1F-9748-DC2081513503}" destId="{84728740-3402-4AAE-8EB1-130F37C43DC3}" srcOrd="3" destOrd="0" presId="urn:microsoft.com/office/officeart/2005/8/layout/hProcess3"/>
    <dgm:cxn modelId="{D750A3BB-0932-4686-8FD8-E536BA15129E}" type="presParOf" srcId="{516F9D2B-9181-4AF7-8C23-027D1E01B2B6}" destId="{5EE4590F-79B4-41F3-8473-208B3EEE4865}" srcOrd="6" destOrd="0" presId="urn:microsoft.com/office/officeart/2005/8/layout/hProcess3"/>
    <dgm:cxn modelId="{D8819C30-AB6A-433F-81C6-C8A96BDADF35}" type="presParOf" srcId="{516F9D2B-9181-4AF7-8C23-027D1E01B2B6}" destId="{4FB29812-1EA0-43E2-BDF1-DD9AEDD9167F}" srcOrd="7" destOrd="0" presId="urn:microsoft.com/office/officeart/2005/8/layout/hProcess3"/>
    <dgm:cxn modelId="{DAC33244-5071-4952-A8C7-71513598F438}" type="presParOf" srcId="{516F9D2B-9181-4AF7-8C23-027D1E01B2B6}" destId="{6F774286-FD49-4F39-B4A3-FC68E27D349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3205F-AC59-4790-A04A-6069D6810F0E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7711B17B-CAC6-4E68-9E5C-173247A0EE95}">
      <dgm:prSet phldrT="[Text]" custT="1"/>
      <dgm:spPr/>
      <dgm:t>
        <a:bodyPr/>
        <a:lstStyle/>
        <a:p>
          <a:pPr algn="l" defTabSz="914400">
            <a:buNone/>
          </a:pPr>
          <a:r>
            <a:rPr lang="ru-RU" sz="1600" b="0" i="0" dirty="0" smtClean="0">
              <a:latin typeface="Arial"/>
              <a:ea typeface="+mn-ea"/>
              <a:cs typeface="+mn-cs"/>
            </a:rPr>
            <a:t>Выберите пакет, Подпишитесь на </a:t>
          </a:r>
          <a:r>
            <a:rPr lang="en-GB" sz="1600" b="0" i="0" dirty="0" err="1" smtClean="0">
              <a:latin typeface="Arial"/>
              <a:ea typeface="+mn-ea"/>
              <a:cs typeface="+mn-cs"/>
            </a:rPr>
            <a:t>iConnect</a:t>
          </a:r>
          <a:r>
            <a:rPr lang="en-GB" sz="1600" b="0" i="0" dirty="0" smtClean="0">
              <a:latin typeface="Arial"/>
              <a:ea typeface="+mn-ea"/>
              <a:cs typeface="+mn-cs"/>
            </a:rPr>
            <a:t> </a:t>
          </a:r>
          <a:r>
            <a:rPr lang="ru-RU" sz="1600" b="0" i="0" dirty="0" smtClean="0">
              <a:latin typeface="Arial"/>
              <a:ea typeface="+mn-ea"/>
              <a:cs typeface="+mn-cs"/>
            </a:rPr>
            <a:t>и получите </a:t>
          </a:r>
          <a:r>
            <a:rPr lang="en-GB" sz="1600" dirty="0" smtClean="0"/>
            <a:t>Welcome Pack</a:t>
          </a:r>
          <a:endParaRPr lang="en-GB" sz="1600" b="0" i="0" dirty="0">
            <a:latin typeface="Arial"/>
            <a:ea typeface="+mn-ea"/>
            <a:cs typeface="+mn-cs"/>
          </a:endParaRPr>
        </a:p>
      </dgm:t>
    </dgm:pt>
    <dgm:pt modelId="{5A08D425-6BCF-4D6D-81AA-F9FC903445DB}" type="parTrans" cxnId="{38DA363F-03CA-41F5-AEC0-79B86FB71337}">
      <dgm:prSet/>
      <dgm:spPr/>
      <dgm:t>
        <a:bodyPr/>
        <a:lstStyle/>
        <a:p>
          <a:endParaRPr lang="en-US"/>
        </a:p>
      </dgm:t>
    </dgm:pt>
    <dgm:pt modelId="{679982E3-6D3F-4B1A-A6D4-E9CEEAAE75A5}" type="sibTrans" cxnId="{38DA363F-03CA-41F5-AEC0-79B86FB71337}">
      <dgm:prSet/>
      <dgm:spPr/>
      <dgm:t>
        <a:bodyPr/>
        <a:lstStyle/>
        <a:p>
          <a:endParaRPr lang="en-US"/>
        </a:p>
      </dgm:t>
    </dgm:pt>
    <dgm:pt modelId="{518D1787-6DC8-41CA-9211-2FACDDABEA93}" type="pres">
      <dgm:prSet presAssocID="{DA83205F-AC59-4790-A04A-6069D6810F0E}" presName="Name0" presStyleCnt="0">
        <dgm:presLayoutVars>
          <dgm:dir/>
          <dgm:animLvl val="lvl"/>
          <dgm:resizeHandles val="exact"/>
        </dgm:presLayoutVars>
      </dgm:prSet>
      <dgm:spPr/>
    </dgm:pt>
    <dgm:pt modelId="{0CFFBE41-0D6B-4A22-B24F-D60B00F82EDA}" type="pres">
      <dgm:prSet presAssocID="{DA83205F-AC59-4790-A04A-6069D6810F0E}" presName="dummy" presStyleCnt="0"/>
      <dgm:spPr/>
    </dgm:pt>
    <dgm:pt modelId="{516F9D2B-9181-4AF7-8C23-027D1E01B2B6}" type="pres">
      <dgm:prSet presAssocID="{DA83205F-AC59-4790-A04A-6069D6810F0E}" presName="linH" presStyleCnt="0"/>
      <dgm:spPr/>
    </dgm:pt>
    <dgm:pt modelId="{5EA0DEAF-1688-4DE2-967D-1F48C6580F68}" type="pres">
      <dgm:prSet presAssocID="{DA83205F-AC59-4790-A04A-6069D6810F0E}" presName="padding1" presStyleCnt="0"/>
      <dgm:spPr/>
    </dgm:pt>
    <dgm:pt modelId="{48D20BF6-998F-4D47-A428-98C3FCFB7891}" type="pres">
      <dgm:prSet presAssocID="{7711B17B-CAC6-4E68-9E5C-173247A0EE95}" presName="linV" presStyleCnt="0"/>
      <dgm:spPr/>
    </dgm:pt>
    <dgm:pt modelId="{93596816-D5F9-4C03-83B5-906217BBD3A0}" type="pres">
      <dgm:prSet presAssocID="{7711B17B-CAC6-4E68-9E5C-173247A0EE95}" presName="spVertical1" presStyleCnt="0"/>
      <dgm:spPr/>
    </dgm:pt>
    <dgm:pt modelId="{8A227D9D-5F3A-42FB-88BF-34A703D0D713}" type="pres">
      <dgm:prSet presAssocID="{7711B17B-CAC6-4E68-9E5C-173247A0EE95}" presName="parTx" presStyleLbl="revTx" presStyleIdx="0" presStyleCnt="1" custScaleX="122289" custScaleY="191373" custLinFactNeighborX="6816" custLinFactNeighborY="-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4A330-6D58-48CF-8A83-A3D08FAF5F6B}" type="pres">
      <dgm:prSet presAssocID="{7711B17B-CAC6-4E68-9E5C-173247A0EE95}" presName="spVertical2" presStyleCnt="0"/>
      <dgm:spPr/>
    </dgm:pt>
    <dgm:pt modelId="{B46B3A6D-6BFE-4322-9C1F-64076A13FDAA}" type="pres">
      <dgm:prSet presAssocID="{7711B17B-CAC6-4E68-9E5C-173247A0EE95}" presName="spVertical3" presStyleCnt="0"/>
      <dgm:spPr/>
    </dgm:pt>
    <dgm:pt modelId="{5EE4590F-79B4-41F3-8473-208B3EEE4865}" type="pres">
      <dgm:prSet presAssocID="{DA83205F-AC59-4790-A04A-6069D6810F0E}" presName="padding2" presStyleCnt="0"/>
      <dgm:spPr/>
    </dgm:pt>
    <dgm:pt modelId="{4FB29812-1EA0-43E2-BDF1-DD9AEDD9167F}" type="pres">
      <dgm:prSet presAssocID="{DA83205F-AC59-4790-A04A-6069D6810F0E}" presName="negArrow" presStyleCnt="0"/>
      <dgm:spPr/>
    </dgm:pt>
    <dgm:pt modelId="{6F774286-FD49-4F39-B4A3-FC68E27D3493}" type="pres">
      <dgm:prSet presAssocID="{DA83205F-AC59-4790-A04A-6069D6810F0E}" presName="backgroundArrow" presStyleLbl="node1" presStyleIdx="0" presStyleCnt="1" custScaleX="91087" custScaleY="357774" custLinFactNeighborX="98"/>
      <dgm:spPr>
        <a:prstGeom prst="stripedRightArrow">
          <a:avLst/>
        </a:prstGeom>
      </dgm:spPr>
    </dgm:pt>
  </dgm:ptLst>
  <dgm:cxnLst>
    <dgm:cxn modelId="{65892708-782E-411A-B0AC-C779EF1AF5FB}" type="presOf" srcId="{DA83205F-AC59-4790-A04A-6069D6810F0E}" destId="{518D1787-6DC8-41CA-9211-2FACDDABEA93}" srcOrd="0" destOrd="0" presId="urn:microsoft.com/office/officeart/2005/8/layout/hProcess3"/>
    <dgm:cxn modelId="{38DA363F-03CA-41F5-AEC0-79B86FB71337}" srcId="{DA83205F-AC59-4790-A04A-6069D6810F0E}" destId="{7711B17B-CAC6-4E68-9E5C-173247A0EE95}" srcOrd="0" destOrd="0" parTransId="{5A08D425-6BCF-4D6D-81AA-F9FC903445DB}" sibTransId="{679982E3-6D3F-4B1A-A6D4-E9CEEAAE75A5}"/>
    <dgm:cxn modelId="{1741FED5-FA42-481A-AE98-ED4AA441D52E}" type="presOf" srcId="{7711B17B-CAC6-4E68-9E5C-173247A0EE95}" destId="{8A227D9D-5F3A-42FB-88BF-34A703D0D713}" srcOrd="0" destOrd="0" presId="urn:microsoft.com/office/officeart/2005/8/layout/hProcess3"/>
    <dgm:cxn modelId="{2C64772F-8CE4-450C-B139-05D2999B0101}" type="presParOf" srcId="{518D1787-6DC8-41CA-9211-2FACDDABEA93}" destId="{0CFFBE41-0D6B-4A22-B24F-D60B00F82EDA}" srcOrd="0" destOrd="0" presId="urn:microsoft.com/office/officeart/2005/8/layout/hProcess3"/>
    <dgm:cxn modelId="{68685BBA-AB6A-4328-9631-295CB7842E87}" type="presParOf" srcId="{518D1787-6DC8-41CA-9211-2FACDDABEA93}" destId="{516F9D2B-9181-4AF7-8C23-027D1E01B2B6}" srcOrd="1" destOrd="0" presId="urn:microsoft.com/office/officeart/2005/8/layout/hProcess3"/>
    <dgm:cxn modelId="{8C4C7398-9225-46B5-A5C4-FBEF60A738FC}" type="presParOf" srcId="{516F9D2B-9181-4AF7-8C23-027D1E01B2B6}" destId="{5EA0DEAF-1688-4DE2-967D-1F48C6580F68}" srcOrd="0" destOrd="0" presId="urn:microsoft.com/office/officeart/2005/8/layout/hProcess3"/>
    <dgm:cxn modelId="{F924F8ED-80E7-4B16-9E12-DDF493010667}" type="presParOf" srcId="{516F9D2B-9181-4AF7-8C23-027D1E01B2B6}" destId="{48D20BF6-998F-4D47-A428-98C3FCFB7891}" srcOrd="1" destOrd="0" presId="urn:microsoft.com/office/officeart/2005/8/layout/hProcess3"/>
    <dgm:cxn modelId="{E7B36B12-6DD9-47C6-BC35-AAF456764C9B}" type="presParOf" srcId="{48D20BF6-998F-4D47-A428-98C3FCFB7891}" destId="{93596816-D5F9-4C03-83B5-906217BBD3A0}" srcOrd="0" destOrd="0" presId="urn:microsoft.com/office/officeart/2005/8/layout/hProcess3"/>
    <dgm:cxn modelId="{C57C4A78-71A8-4860-9F8B-1998A2584652}" type="presParOf" srcId="{48D20BF6-998F-4D47-A428-98C3FCFB7891}" destId="{8A227D9D-5F3A-42FB-88BF-34A703D0D713}" srcOrd="1" destOrd="0" presId="urn:microsoft.com/office/officeart/2005/8/layout/hProcess3"/>
    <dgm:cxn modelId="{1F9DD6BF-35D6-4827-9C70-BCB38E0FDFBF}" type="presParOf" srcId="{48D20BF6-998F-4D47-A428-98C3FCFB7891}" destId="{BA34A330-6D58-48CF-8A83-A3D08FAF5F6B}" srcOrd="2" destOrd="0" presId="urn:microsoft.com/office/officeart/2005/8/layout/hProcess3"/>
    <dgm:cxn modelId="{0D571147-1B68-4DDC-8F00-EFF5EDB523AB}" type="presParOf" srcId="{48D20BF6-998F-4D47-A428-98C3FCFB7891}" destId="{B46B3A6D-6BFE-4322-9C1F-64076A13FDAA}" srcOrd="3" destOrd="0" presId="urn:microsoft.com/office/officeart/2005/8/layout/hProcess3"/>
    <dgm:cxn modelId="{E4DAF05A-7FC8-432D-BCE9-E3B6D238677F}" type="presParOf" srcId="{516F9D2B-9181-4AF7-8C23-027D1E01B2B6}" destId="{5EE4590F-79B4-41F3-8473-208B3EEE4865}" srcOrd="2" destOrd="0" presId="urn:microsoft.com/office/officeart/2005/8/layout/hProcess3"/>
    <dgm:cxn modelId="{2689384A-29BF-4A46-80E0-F1FE270BF2F2}" type="presParOf" srcId="{516F9D2B-9181-4AF7-8C23-027D1E01B2B6}" destId="{4FB29812-1EA0-43E2-BDF1-DD9AEDD9167F}" srcOrd="3" destOrd="0" presId="urn:microsoft.com/office/officeart/2005/8/layout/hProcess3"/>
    <dgm:cxn modelId="{EF7BD4C6-64AA-457E-9426-181E876F3A01}" type="presParOf" srcId="{516F9D2B-9181-4AF7-8C23-027D1E01B2B6}" destId="{6F774286-FD49-4F39-B4A3-FC68E27D349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3205F-AC59-4790-A04A-6069D6810F0E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7711B17B-CAC6-4E68-9E5C-173247A0EE95}">
      <dgm:prSet phldrT="[Text]" custT="1"/>
      <dgm:spPr/>
      <dgm:t>
        <a:bodyPr/>
        <a:lstStyle/>
        <a:p>
          <a:pPr algn="l" defTabSz="914400">
            <a:buNone/>
          </a:pPr>
          <a:r>
            <a:rPr lang="ru-RU" sz="1600" b="0" i="0" dirty="0" smtClean="0">
              <a:latin typeface="Arial"/>
              <a:ea typeface="+mn-ea"/>
              <a:cs typeface="+mn-cs"/>
            </a:rPr>
            <a:t>Выберите  предпочтительного дистрибутора и разместите заказ на демо набор через дистрибутора</a:t>
          </a:r>
          <a:endParaRPr lang="en-GB" sz="1600" b="0" i="0" dirty="0">
            <a:latin typeface="Arial"/>
            <a:ea typeface="+mn-ea"/>
            <a:cs typeface="+mn-cs"/>
          </a:endParaRPr>
        </a:p>
      </dgm:t>
    </dgm:pt>
    <dgm:pt modelId="{5A08D425-6BCF-4D6D-81AA-F9FC903445DB}" type="parTrans" cxnId="{38DA363F-03CA-41F5-AEC0-79B86FB71337}">
      <dgm:prSet/>
      <dgm:spPr/>
      <dgm:t>
        <a:bodyPr/>
        <a:lstStyle/>
        <a:p>
          <a:endParaRPr lang="en-US"/>
        </a:p>
      </dgm:t>
    </dgm:pt>
    <dgm:pt modelId="{679982E3-6D3F-4B1A-A6D4-E9CEEAAE75A5}" type="sibTrans" cxnId="{38DA363F-03CA-41F5-AEC0-79B86FB71337}">
      <dgm:prSet/>
      <dgm:spPr/>
      <dgm:t>
        <a:bodyPr/>
        <a:lstStyle/>
        <a:p>
          <a:endParaRPr lang="en-US"/>
        </a:p>
      </dgm:t>
    </dgm:pt>
    <dgm:pt modelId="{518D1787-6DC8-41CA-9211-2FACDDABEA93}" type="pres">
      <dgm:prSet presAssocID="{DA83205F-AC59-4790-A04A-6069D6810F0E}" presName="Name0" presStyleCnt="0">
        <dgm:presLayoutVars>
          <dgm:dir/>
          <dgm:animLvl val="lvl"/>
          <dgm:resizeHandles val="exact"/>
        </dgm:presLayoutVars>
      </dgm:prSet>
      <dgm:spPr/>
    </dgm:pt>
    <dgm:pt modelId="{0CFFBE41-0D6B-4A22-B24F-D60B00F82EDA}" type="pres">
      <dgm:prSet presAssocID="{DA83205F-AC59-4790-A04A-6069D6810F0E}" presName="dummy" presStyleCnt="0"/>
      <dgm:spPr/>
    </dgm:pt>
    <dgm:pt modelId="{516F9D2B-9181-4AF7-8C23-027D1E01B2B6}" type="pres">
      <dgm:prSet presAssocID="{DA83205F-AC59-4790-A04A-6069D6810F0E}" presName="linH" presStyleCnt="0"/>
      <dgm:spPr/>
    </dgm:pt>
    <dgm:pt modelId="{5EA0DEAF-1688-4DE2-967D-1F48C6580F68}" type="pres">
      <dgm:prSet presAssocID="{DA83205F-AC59-4790-A04A-6069D6810F0E}" presName="padding1" presStyleCnt="0"/>
      <dgm:spPr/>
    </dgm:pt>
    <dgm:pt modelId="{48D20BF6-998F-4D47-A428-98C3FCFB7891}" type="pres">
      <dgm:prSet presAssocID="{7711B17B-CAC6-4E68-9E5C-173247A0EE95}" presName="linV" presStyleCnt="0"/>
      <dgm:spPr/>
    </dgm:pt>
    <dgm:pt modelId="{93596816-D5F9-4C03-83B5-906217BBD3A0}" type="pres">
      <dgm:prSet presAssocID="{7711B17B-CAC6-4E68-9E5C-173247A0EE95}" presName="spVertical1" presStyleCnt="0"/>
      <dgm:spPr/>
    </dgm:pt>
    <dgm:pt modelId="{8A227D9D-5F3A-42FB-88BF-34A703D0D713}" type="pres">
      <dgm:prSet presAssocID="{7711B17B-CAC6-4E68-9E5C-173247A0EE95}" presName="parTx" presStyleLbl="revTx" presStyleIdx="0" presStyleCnt="1" custScaleX="197039" custScaleY="200482" custLinFactNeighborX="-5990" custLinFactNeighborY="19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4A330-6D58-48CF-8A83-A3D08FAF5F6B}" type="pres">
      <dgm:prSet presAssocID="{7711B17B-CAC6-4E68-9E5C-173247A0EE95}" presName="spVertical2" presStyleCnt="0"/>
      <dgm:spPr/>
    </dgm:pt>
    <dgm:pt modelId="{B46B3A6D-6BFE-4322-9C1F-64076A13FDAA}" type="pres">
      <dgm:prSet presAssocID="{7711B17B-CAC6-4E68-9E5C-173247A0EE95}" presName="spVertical3" presStyleCnt="0"/>
      <dgm:spPr/>
    </dgm:pt>
    <dgm:pt modelId="{5EE4590F-79B4-41F3-8473-208B3EEE4865}" type="pres">
      <dgm:prSet presAssocID="{DA83205F-AC59-4790-A04A-6069D6810F0E}" presName="padding2" presStyleCnt="0"/>
      <dgm:spPr/>
    </dgm:pt>
    <dgm:pt modelId="{4FB29812-1EA0-43E2-BDF1-DD9AEDD9167F}" type="pres">
      <dgm:prSet presAssocID="{DA83205F-AC59-4790-A04A-6069D6810F0E}" presName="negArrow" presStyleCnt="0"/>
      <dgm:spPr/>
    </dgm:pt>
    <dgm:pt modelId="{6F774286-FD49-4F39-B4A3-FC68E27D3493}" type="pres">
      <dgm:prSet presAssocID="{DA83205F-AC59-4790-A04A-6069D6810F0E}" presName="backgroundArrow" presStyleLbl="node1" presStyleIdx="0" presStyleCnt="1" custScaleY="393551" custLinFactNeighborX="98"/>
      <dgm:spPr>
        <a:prstGeom prst="stripedRightArrow">
          <a:avLst/>
        </a:prstGeom>
      </dgm:spPr>
    </dgm:pt>
  </dgm:ptLst>
  <dgm:cxnLst>
    <dgm:cxn modelId="{3A76C06D-4790-4CB8-8ED7-F9DBA26D9CB0}" type="presOf" srcId="{DA83205F-AC59-4790-A04A-6069D6810F0E}" destId="{518D1787-6DC8-41CA-9211-2FACDDABEA93}" srcOrd="0" destOrd="0" presId="urn:microsoft.com/office/officeart/2005/8/layout/hProcess3"/>
    <dgm:cxn modelId="{38DA363F-03CA-41F5-AEC0-79B86FB71337}" srcId="{DA83205F-AC59-4790-A04A-6069D6810F0E}" destId="{7711B17B-CAC6-4E68-9E5C-173247A0EE95}" srcOrd="0" destOrd="0" parTransId="{5A08D425-6BCF-4D6D-81AA-F9FC903445DB}" sibTransId="{679982E3-6D3F-4B1A-A6D4-E9CEEAAE75A5}"/>
    <dgm:cxn modelId="{8141D7FD-07F8-481F-8081-E44FF3AAB617}" type="presOf" srcId="{7711B17B-CAC6-4E68-9E5C-173247A0EE95}" destId="{8A227D9D-5F3A-42FB-88BF-34A703D0D713}" srcOrd="0" destOrd="0" presId="urn:microsoft.com/office/officeart/2005/8/layout/hProcess3"/>
    <dgm:cxn modelId="{65AB225F-BEF0-4E6F-9F98-A462753B89F5}" type="presParOf" srcId="{518D1787-6DC8-41CA-9211-2FACDDABEA93}" destId="{0CFFBE41-0D6B-4A22-B24F-D60B00F82EDA}" srcOrd="0" destOrd="0" presId="urn:microsoft.com/office/officeart/2005/8/layout/hProcess3"/>
    <dgm:cxn modelId="{914D868E-4262-4713-AFE4-EE81AFA5EEF5}" type="presParOf" srcId="{518D1787-6DC8-41CA-9211-2FACDDABEA93}" destId="{516F9D2B-9181-4AF7-8C23-027D1E01B2B6}" srcOrd="1" destOrd="0" presId="urn:microsoft.com/office/officeart/2005/8/layout/hProcess3"/>
    <dgm:cxn modelId="{D9E1CFD6-F712-4090-B111-40CC3B12872D}" type="presParOf" srcId="{516F9D2B-9181-4AF7-8C23-027D1E01B2B6}" destId="{5EA0DEAF-1688-4DE2-967D-1F48C6580F68}" srcOrd="0" destOrd="0" presId="urn:microsoft.com/office/officeart/2005/8/layout/hProcess3"/>
    <dgm:cxn modelId="{29E5D6D2-5BC3-43FC-843C-5DF396C4D269}" type="presParOf" srcId="{516F9D2B-9181-4AF7-8C23-027D1E01B2B6}" destId="{48D20BF6-998F-4D47-A428-98C3FCFB7891}" srcOrd="1" destOrd="0" presId="urn:microsoft.com/office/officeart/2005/8/layout/hProcess3"/>
    <dgm:cxn modelId="{DB5A1517-1465-416E-8188-F23126F528F2}" type="presParOf" srcId="{48D20BF6-998F-4D47-A428-98C3FCFB7891}" destId="{93596816-D5F9-4C03-83B5-906217BBD3A0}" srcOrd="0" destOrd="0" presId="urn:microsoft.com/office/officeart/2005/8/layout/hProcess3"/>
    <dgm:cxn modelId="{5FE79FAA-550A-4C9D-8527-E76DD0ACE8E2}" type="presParOf" srcId="{48D20BF6-998F-4D47-A428-98C3FCFB7891}" destId="{8A227D9D-5F3A-42FB-88BF-34A703D0D713}" srcOrd="1" destOrd="0" presId="urn:microsoft.com/office/officeart/2005/8/layout/hProcess3"/>
    <dgm:cxn modelId="{E8FF9394-BB75-4390-8A5B-ACE886E94790}" type="presParOf" srcId="{48D20BF6-998F-4D47-A428-98C3FCFB7891}" destId="{BA34A330-6D58-48CF-8A83-A3D08FAF5F6B}" srcOrd="2" destOrd="0" presId="urn:microsoft.com/office/officeart/2005/8/layout/hProcess3"/>
    <dgm:cxn modelId="{41F5ED01-803C-4A8B-84F9-C90B631AA0D2}" type="presParOf" srcId="{48D20BF6-998F-4D47-A428-98C3FCFB7891}" destId="{B46B3A6D-6BFE-4322-9C1F-64076A13FDAA}" srcOrd="3" destOrd="0" presId="urn:microsoft.com/office/officeart/2005/8/layout/hProcess3"/>
    <dgm:cxn modelId="{5966679A-B890-4777-820B-039F8DA3E24B}" type="presParOf" srcId="{516F9D2B-9181-4AF7-8C23-027D1E01B2B6}" destId="{5EE4590F-79B4-41F3-8473-208B3EEE4865}" srcOrd="2" destOrd="0" presId="urn:microsoft.com/office/officeart/2005/8/layout/hProcess3"/>
    <dgm:cxn modelId="{EF0BEBC2-306D-43FF-9997-50B1B1475F6D}" type="presParOf" srcId="{516F9D2B-9181-4AF7-8C23-027D1E01B2B6}" destId="{4FB29812-1EA0-43E2-BDF1-DD9AEDD9167F}" srcOrd="3" destOrd="0" presId="urn:microsoft.com/office/officeart/2005/8/layout/hProcess3"/>
    <dgm:cxn modelId="{C75FC704-3281-4A55-8785-BD96B109D6CD}" type="presParOf" srcId="{516F9D2B-9181-4AF7-8C23-027D1E01B2B6}" destId="{6F774286-FD49-4F39-B4A3-FC68E27D349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3205F-AC59-4790-A04A-6069D6810F0E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7711B17B-CAC6-4E68-9E5C-173247A0EE95}">
      <dgm:prSet phldrT="[Text]" custT="1"/>
      <dgm:spPr/>
      <dgm:t>
        <a:bodyPr/>
        <a:lstStyle/>
        <a:p>
          <a:pPr algn="l" defTabSz="914400">
            <a:buNone/>
          </a:pPr>
          <a:r>
            <a:rPr lang="ru-RU" sz="1600" b="0" i="0" dirty="0" smtClean="0">
              <a:latin typeface="Arial"/>
              <a:ea typeface="+mn-ea"/>
              <a:cs typeface="+mn-cs"/>
            </a:rPr>
            <a:t>Выберите </a:t>
          </a:r>
          <a:r>
            <a:rPr lang="en-GB" sz="1600" b="0" i="0" dirty="0" smtClean="0">
              <a:latin typeface="Arial"/>
              <a:ea typeface="+mn-ea"/>
              <a:cs typeface="+mn-cs"/>
            </a:rPr>
            <a:t>2</a:t>
          </a:r>
          <a:r>
            <a:rPr lang="ru-RU" sz="1600" b="0" i="0" dirty="0" smtClean="0">
              <a:latin typeface="Arial"/>
              <a:ea typeface="+mn-ea"/>
              <a:cs typeface="+mn-cs"/>
            </a:rPr>
            <a:t> продавцов и </a:t>
          </a:r>
          <a:r>
            <a:rPr lang="en-GB" sz="1600" b="0" i="0" dirty="0" smtClean="0">
              <a:latin typeface="Arial"/>
              <a:ea typeface="+mn-ea"/>
              <a:cs typeface="+mn-cs"/>
            </a:rPr>
            <a:t>2</a:t>
          </a:r>
          <a:r>
            <a:rPr lang="ru-RU" sz="1600" b="0" i="0" dirty="0" smtClean="0">
              <a:latin typeface="Arial"/>
              <a:ea typeface="+mn-ea"/>
              <a:cs typeface="+mn-cs"/>
            </a:rPr>
            <a:t> тех. инженеров, чтобы возглавить </a:t>
          </a:r>
          <a:r>
            <a:rPr lang="en-GB" sz="1600" b="0" i="0" dirty="0" smtClean="0">
              <a:latin typeface="Arial"/>
              <a:ea typeface="+mn-ea"/>
              <a:cs typeface="+mn-cs"/>
            </a:rPr>
            <a:t>M</a:t>
          </a:r>
          <a:r>
            <a:rPr lang="ru-RU" sz="1600" b="0" i="0" dirty="0" smtClean="0">
              <a:latin typeface="Arial"/>
              <a:ea typeface="+mn-ea"/>
              <a:cs typeface="+mn-cs"/>
            </a:rPr>
            <a:t>ид </a:t>
          </a:r>
          <a:r>
            <a:rPr lang="en-GB" sz="1600" b="0" i="0" dirty="0" smtClean="0">
              <a:latin typeface="Arial"/>
              <a:ea typeface="+mn-ea"/>
              <a:cs typeface="+mn-cs"/>
            </a:rPr>
            <a:t>M</a:t>
          </a:r>
          <a:r>
            <a:rPr lang="ru-RU" sz="1600" b="0" i="0" dirty="0" smtClean="0">
              <a:latin typeface="Arial"/>
              <a:ea typeface="+mn-ea"/>
              <a:cs typeface="+mn-cs"/>
            </a:rPr>
            <a:t>аркет</a:t>
          </a:r>
          <a:endParaRPr lang="en-GB" sz="1600" b="0" i="0" dirty="0">
            <a:latin typeface="Arial"/>
            <a:ea typeface="+mn-ea"/>
            <a:cs typeface="+mn-cs"/>
          </a:endParaRPr>
        </a:p>
      </dgm:t>
    </dgm:pt>
    <dgm:pt modelId="{5A08D425-6BCF-4D6D-81AA-F9FC903445DB}" type="parTrans" cxnId="{38DA363F-03CA-41F5-AEC0-79B86FB71337}">
      <dgm:prSet/>
      <dgm:spPr/>
      <dgm:t>
        <a:bodyPr/>
        <a:lstStyle/>
        <a:p>
          <a:endParaRPr lang="en-US"/>
        </a:p>
      </dgm:t>
    </dgm:pt>
    <dgm:pt modelId="{679982E3-6D3F-4B1A-A6D4-E9CEEAAE75A5}" type="sibTrans" cxnId="{38DA363F-03CA-41F5-AEC0-79B86FB71337}">
      <dgm:prSet/>
      <dgm:spPr/>
      <dgm:t>
        <a:bodyPr/>
        <a:lstStyle/>
        <a:p>
          <a:endParaRPr lang="en-US"/>
        </a:p>
      </dgm:t>
    </dgm:pt>
    <dgm:pt modelId="{518D1787-6DC8-41CA-9211-2FACDDABEA93}" type="pres">
      <dgm:prSet presAssocID="{DA83205F-AC59-4790-A04A-6069D6810F0E}" presName="Name0" presStyleCnt="0">
        <dgm:presLayoutVars>
          <dgm:dir/>
          <dgm:animLvl val="lvl"/>
          <dgm:resizeHandles val="exact"/>
        </dgm:presLayoutVars>
      </dgm:prSet>
      <dgm:spPr/>
    </dgm:pt>
    <dgm:pt modelId="{0CFFBE41-0D6B-4A22-B24F-D60B00F82EDA}" type="pres">
      <dgm:prSet presAssocID="{DA83205F-AC59-4790-A04A-6069D6810F0E}" presName="dummy" presStyleCnt="0"/>
      <dgm:spPr/>
    </dgm:pt>
    <dgm:pt modelId="{516F9D2B-9181-4AF7-8C23-027D1E01B2B6}" type="pres">
      <dgm:prSet presAssocID="{DA83205F-AC59-4790-A04A-6069D6810F0E}" presName="linH" presStyleCnt="0"/>
      <dgm:spPr/>
    </dgm:pt>
    <dgm:pt modelId="{5EA0DEAF-1688-4DE2-967D-1F48C6580F68}" type="pres">
      <dgm:prSet presAssocID="{DA83205F-AC59-4790-A04A-6069D6810F0E}" presName="padding1" presStyleCnt="0"/>
      <dgm:spPr/>
    </dgm:pt>
    <dgm:pt modelId="{48D20BF6-998F-4D47-A428-98C3FCFB7891}" type="pres">
      <dgm:prSet presAssocID="{7711B17B-CAC6-4E68-9E5C-173247A0EE95}" presName="linV" presStyleCnt="0"/>
      <dgm:spPr/>
    </dgm:pt>
    <dgm:pt modelId="{93596816-D5F9-4C03-83B5-906217BBD3A0}" type="pres">
      <dgm:prSet presAssocID="{7711B17B-CAC6-4E68-9E5C-173247A0EE95}" presName="spVertical1" presStyleCnt="0"/>
      <dgm:spPr/>
    </dgm:pt>
    <dgm:pt modelId="{8A227D9D-5F3A-42FB-88BF-34A703D0D713}" type="pres">
      <dgm:prSet presAssocID="{7711B17B-CAC6-4E68-9E5C-173247A0EE95}" presName="parTx" presStyleLbl="revTx" presStyleIdx="0" presStyleCnt="1" custScaleX="146158" custLinFactNeighborX="-4762" custLinFactNeighborY="2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4A330-6D58-48CF-8A83-A3D08FAF5F6B}" type="pres">
      <dgm:prSet presAssocID="{7711B17B-CAC6-4E68-9E5C-173247A0EE95}" presName="spVertical2" presStyleCnt="0"/>
      <dgm:spPr/>
    </dgm:pt>
    <dgm:pt modelId="{B46B3A6D-6BFE-4322-9C1F-64076A13FDAA}" type="pres">
      <dgm:prSet presAssocID="{7711B17B-CAC6-4E68-9E5C-173247A0EE95}" presName="spVertical3" presStyleCnt="0"/>
      <dgm:spPr/>
    </dgm:pt>
    <dgm:pt modelId="{5EE4590F-79B4-41F3-8473-208B3EEE4865}" type="pres">
      <dgm:prSet presAssocID="{DA83205F-AC59-4790-A04A-6069D6810F0E}" presName="padding2" presStyleCnt="0"/>
      <dgm:spPr/>
    </dgm:pt>
    <dgm:pt modelId="{4FB29812-1EA0-43E2-BDF1-DD9AEDD9167F}" type="pres">
      <dgm:prSet presAssocID="{DA83205F-AC59-4790-A04A-6069D6810F0E}" presName="negArrow" presStyleCnt="0"/>
      <dgm:spPr/>
    </dgm:pt>
    <dgm:pt modelId="{6F774286-FD49-4F39-B4A3-FC68E27D3493}" type="pres">
      <dgm:prSet presAssocID="{DA83205F-AC59-4790-A04A-6069D6810F0E}" presName="backgroundArrow" presStyleLbl="node1" presStyleIdx="0" presStyleCnt="1" custScaleY="393551" custLinFactNeighborX="98"/>
      <dgm:spPr>
        <a:prstGeom prst="stripedRightArrow">
          <a:avLst/>
        </a:prstGeom>
      </dgm:spPr>
    </dgm:pt>
  </dgm:ptLst>
  <dgm:cxnLst>
    <dgm:cxn modelId="{38DA363F-03CA-41F5-AEC0-79B86FB71337}" srcId="{DA83205F-AC59-4790-A04A-6069D6810F0E}" destId="{7711B17B-CAC6-4E68-9E5C-173247A0EE95}" srcOrd="0" destOrd="0" parTransId="{5A08D425-6BCF-4D6D-81AA-F9FC903445DB}" sibTransId="{679982E3-6D3F-4B1A-A6D4-E9CEEAAE75A5}"/>
    <dgm:cxn modelId="{FB46AE90-B7F9-4509-8BA5-2D17F5E07CF9}" type="presOf" srcId="{DA83205F-AC59-4790-A04A-6069D6810F0E}" destId="{518D1787-6DC8-41CA-9211-2FACDDABEA93}" srcOrd="0" destOrd="0" presId="urn:microsoft.com/office/officeart/2005/8/layout/hProcess3"/>
    <dgm:cxn modelId="{4B8373C6-98A1-4FA3-8190-F63CA176910F}" type="presOf" srcId="{7711B17B-CAC6-4E68-9E5C-173247A0EE95}" destId="{8A227D9D-5F3A-42FB-88BF-34A703D0D713}" srcOrd="0" destOrd="0" presId="urn:microsoft.com/office/officeart/2005/8/layout/hProcess3"/>
    <dgm:cxn modelId="{4B270DEC-7FA0-4025-B53C-C385BA944C8C}" type="presParOf" srcId="{518D1787-6DC8-41CA-9211-2FACDDABEA93}" destId="{0CFFBE41-0D6B-4A22-B24F-D60B00F82EDA}" srcOrd="0" destOrd="0" presId="urn:microsoft.com/office/officeart/2005/8/layout/hProcess3"/>
    <dgm:cxn modelId="{48EA652E-0661-463D-B495-A30E37B6B6EA}" type="presParOf" srcId="{518D1787-6DC8-41CA-9211-2FACDDABEA93}" destId="{516F9D2B-9181-4AF7-8C23-027D1E01B2B6}" srcOrd="1" destOrd="0" presId="urn:microsoft.com/office/officeart/2005/8/layout/hProcess3"/>
    <dgm:cxn modelId="{B9CD195C-E2E5-4398-83DD-BDC10028E2A6}" type="presParOf" srcId="{516F9D2B-9181-4AF7-8C23-027D1E01B2B6}" destId="{5EA0DEAF-1688-4DE2-967D-1F48C6580F68}" srcOrd="0" destOrd="0" presId="urn:microsoft.com/office/officeart/2005/8/layout/hProcess3"/>
    <dgm:cxn modelId="{4C4EB510-6ED7-47DA-BEF7-71C9A2F5A5EE}" type="presParOf" srcId="{516F9D2B-9181-4AF7-8C23-027D1E01B2B6}" destId="{48D20BF6-998F-4D47-A428-98C3FCFB7891}" srcOrd="1" destOrd="0" presId="urn:microsoft.com/office/officeart/2005/8/layout/hProcess3"/>
    <dgm:cxn modelId="{EE879514-F50C-4E6D-B1A4-B9D0FB5DE394}" type="presParOf" srcId="{48D20BF6-998F-4D47-A428-98C3FCFB7891}" destId="{93596816-D5F9-4C03-83B5-906217BBD3A0}" srcOrd="0" destOrd="0" presId="urn:microsoft.com/office/officeart/2005/8/layout/hProcess3"/>
    <dgm:cxn modelId="{864EB66F-1F63-46E6-9956-058C9E873882}" type="presParOf" srcId="{48D20BF6-998F-4D47-A428-98C3FCFB7891}" destId="{8A227D9D-5F3A-42FB-88BF-34A703D0D713}" srcOrd="1" destOrd="0" presId="urn:microsoft.com/office/officeart/2005/8/layout/hProcess3"/>
    <dgm:cxn modelId="{40398AC8-04C5-4E22-8683-53CE5A427CC1}" type="presParOf" srcId="{48D20BF6-998F-4D47-A428-98C3FCFB7891}" destId="{BA34A330-6D58-48CF-8A83-A3D08FAF5F6B}" srcOrd="2" destOrd="0" presId="urn:microsoft.com/office/officeart/2005/8/layout/hProcess3"/>
    <dgm:cxn modelId="{9A28A427-AEBD-44A1-978E-66CCE78EC6D0}" type="presParOf" srcId="{48D20BF6-998F-4D47-A428-98C3FCFB7891}" destId="{B46B3A6D-6BFE-4322-9C1F-64076A13FDAA}" srcOrd="3" destOrd="0" presId="urn:microsoft.com/office/officeart/2005/8/layout/hProcess3"/>
    <dgm:cxn modelId="{39FD83A3-B962-4C80-A7C5-B9AB677521CB}" type="presParOf" srcId="{516F9D2B-9181-4AF7-8C23-027D1E01B2B6}" destId="{5EE4590F-79B4-41F3-8473-208B3EEE4865}" srcOrd="2" destOrd="0" presId="urn:microsoft.com/office/officeart/2005/8/layout/hProcess3"/>
    <dgm:cxn modelId="{3B27DAD7-027B-4F25-931A-3CDCBDBAB998}" type="presParOf" srcId="{516F9D2B-9181-4AF7-8C23-027D1E01B2B6}" destId="{4FB29812-1EA0-43E2-BDF1-DD9AEDD9167F}" srcOrd="3" destOrd="0" presId="urn:microsoft.com/office/officeart/2005/8/layout/hProcess3"/>
    <dgm:cxn modelId="{2F5327C4-AC1A-43F3-B1F3-86C0D8BCFE3F}" type="presParOf" srcId="{516F9D2B-9181-4AF7-8C23-027D1E01B2B6}" destId="{6F774286-FD49-4F39-B4A3-FC68E27D349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3205F-AC59-4790-A04A-6069D6810F0E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7711B17B-CAC6-4E68-9E5C-173247A0EE95}">
      <dgm:prSet phldrT="[Text]" custT="1"/>
      <dgm:spPr/>
      <dgm:t>
        <a:bodyPr/>
        <a:lstStyle/>
        <a:p>
          <a:pPr algn="l" defTabSz="914400">
            <a:buNone/>
          </a:pPr>
          <a:r>
            <a:rPr lang="ru-RU" sz="1600" b="0" i="0" dirty="0" smtClean="0">
              <a:latin typeface="Arial"/>
              <a:ea typeface="+mn-ea"/>
              <a:cs typeface="+mn-cs"/>
            </a:rPr>
            <a:t>Зарегистрируйтесь у Андрея Богачева и посетите семинары и учебные тренинги</a:t>
          </a:r>
          <a:endParaRPr lang="en-GB" sz="1600" b="0" i="0" dirty="0">
            <a:latin typeface="Arial"/>
            <a:ea typeface="+mn-ea"/>
            <a:cs typeface="+mn-cs"/>
          </a:endParaRPr>
        </a:p>
      </dgm:t>
    </dgm:pt>
    <dgm:pt modelId="{5A08D425-6BCF-4D6D-81AA-F9FC903445DB}" type="parTrans" cxnId="{38DA363F-03CA-41F5-AEC0-79B86FB71337}">
      <dgm:prSet/>
      <dgm:spPr/>
      <dgm:t>
        <a:bodyPr/>
        <a:lstStyle/>
        <a:p>
          <a:endParaRPr lang="en-US"/>
        </a:p>
      </dgm:t>
    </dgm:pt>
    <dgm:pt modelId="{679982E3-6D3F-4B1A-A6D4-E9CEEAAE75A5}" type="sibTrans" cxnId="{38DA363F-03CA-41F5-AEC0-79B86FB71337}">
      <dgm:prSet/>
      <dgm:spPr/>
      <dgm:t>
        <a:bodyPr/>
        <a:lstStyle/>
        <a:p>
          <a:endParaRPr lang="en-US"/>
        </a:p>
      </dgm:t>
    </dgm:pt>
    <dgm:pt modelId="{518D1787-6DC8-41CA-9211-2FACDDABEA93}" type="pres">
      <dgm:prSet presAssocID="{DA83205F-AC59-4790-A04A-6069D6810F0E}" presName="Name0" presStyleCnt="0">
        <dgm:presLayoutVars>
          <dgm:dir/>
          <dgm:animLvl val="lvl"/>
          <dgm:resizeHandles val="exact"/>
        </dgm:presLayoutVars>
      </dgm:prSet>
      <dgm:spPr/>
    </dgm:pt>
    <dgm:pt modelId="{0CFFBE41-0D6B-4A22-B24F-D60B00F82EDA}" type="pres">
      <dgm:prSet presAssocID="{DA83205F-AC59-4790-A04A-6069D6810F0E}" presName="dummy" presStyleCnt="0"/>
      <dgm:spPr/>
    </dgm:pt>
    <dgm:pt modelId="{516F9D2B-9181-4AF7-8C23-027D1E01B2B6}" type="pres">
      <dgm:prSet presAssocID="{DA83205F-AC59-4790-A04A-6069D6810F0E}" presName="linH" presStyleCnt="0"/>
      <dgm:spPr/>
    </dgm:pt>
    <dgm:pt modelId="{5EA0DEAF-1688-4DE2-967D-1F48C6580F68}" type="pres">
      <dgm:prSet presAssocID="{DA83205F-AC59-4790-A04A-6069D6810F0E}" presName="padding1" presStyleCnt="0"/>
      <dgm:spPr/>
    </dgm:pt>
    <dgm:pt modelId="{48D20BF6-998F-4D47-A428-98C3FCFB7891}" type="pres">
      <dgm:prSet presAssocID="{7711B17B-CAC6-4E68-9E5C-173247A0EE95}" presName="linV" presStyleCnt="0"/>
      <dgm:spPr/>
    </dgm:pt>
    <dgm:pt modelId="{93596816-D5F9-4C03-83B5-906217BBD3A0}" type="pres">
      <dgm:prSet presAssocID="{7711B17B-CAC6-4E68-9E5C-173247A0EE95}" presName="spVertical1" presStyleCnt="0"/>
      <dgm:spPr/>
    </dgm:pt>
    <dgm:pt modelId="{8A227D9D-5F3A-42FB-88BF-34A703D0D713}" type="pres">
      <dgm:prSet presAssocID="{7711B17B-CAC6-4E68-9E5C-173247A0EE95}" presName="parTx" presStyleLbl="revTx" presStyleIdx="0" presStyleCnt="1" custScaleX="146158" custLinFactNeighborX="-2593" custLinFactNeighborY="4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4A330-6D58-48CF-8A83-A3D08FAF5F6B}" type="pres">
      <dgm:prSet presAssocID="{7711B17B-CAC6-4E68-9E5C-173247A0EE95}" presName="spVertical2" presStyleCnt="0"/>
      <dgm:spPr/>
    </dgm:pt>
    <dgm:pt modelId="{B46B3A6D-6BFE-4322-9C1F-64076A13FDAA}" type="pres">
      <dgm:prSet presAssocID="{7711B17B-CAC6-4E68-9E5C-173247A0EE95}" presName="spVertical3" presStyleCnt="0"/>
      <dgm:spPr/>
    </dgm:pt>
    <dgm:pt modelId="{5EE4590F-79B4-41F3-8473-208B3EEE4865}" type="pres">
      <dgm:prSet presAssocID="{DA83205F-AC59-4790-A04A-6069D6810F0E}" presName="padding2" presStyleCnt="0"/>
      <dgm:spPr/>
    </dgm:pt>
    <dgm:pt modelId="{4FB29812-1EA0-43E2-BDF1-DD9AEDD9167F}" type="pres">
      <dgm:prSet presAssocID="{DA83205F-AC59-4790-A04A-6069D6810F0E}" presName="negArrow" presStyleCnt="0"/>
      <dgm:spPr/>
    </dgm:pt>
    <dgm:pt modelId="{6F774286-FD49-4F39-B4A3-FC68E27D3493}" type="pres">
      <dgm:prSet presAssocID="{DA83205F-AC59-4790-A04A-6069D6810F0E}" presName="backgroundArrow" presStyleLbl="node1" presStyleIdx="0" presStyleCnt="1" custScaleY="393551" custLinFactNeighborX="98" custLinFactNeighborY="-3695"/>
      <dgm:spPr>
        <a:prstGeom prst="stripedRightArrow">
          <a:avLst/>
        </a:prstGeom>
      </dgm:spPr>
    </dgm:pt>
  </dgm:ptLst>
  <dgm:cxnLst>
    <dgm:cxn modelId="{008C3C91-80D5-4EEA-8610-58E8FE30A5A2}" type="presOf" srcId="{7711B17B-CAC6-4E68-9E5C-173247A0EE95}" destId="{8A227D9D-5F3A-42FB-88BF-34A703D0D713}" srcOrd="0" destOrd="0" presId="urn:microsoft.com/office/officeart/2005/8/layout/hProcess3"/>
    <dgm:cxn modelId="{38DA363F-03CA-41F5-AEC0-79B86FB71337}" srcId="{DA83205F-AC59-4790-A04A-6069D6810F0E}" destId="{7711B17B-CAC6-4E68-9E5C-173247A0EE95}" srcOrd="0" destOrd="0" parTransId="{5A08D425-6BCF-4D6D-81AA-F9FC903445DB}" sibTransId="{679982E3-6D3F-4B1A-A6D4-E9CEEAAE75A5}"/>
    <dgm:cxn modelId="{C7ACDFF8-E209-416F-9DB5-22DDB8B46E70}" type="presOf" srcId="{DA83205F-AC59-4790-A04A-6069D6810F0E}" destId="{518D1787-6DC8-41CA-9211-2FACDDABEA93}" srcOrd="0" destOrd="0" presId="urn:microsoft.com/office/officeart/2005/8/layout/hProcess3"/>
    <dgm:cxn modelId="{7C37287A-654C-46D7-866F-F48BB4392CAF}" type="presParOf" srcId="{518D1787-6DC8-41CA-9211-2FACDDABEA93}" destId="{0CFFBE41-0D6B-4A22-B24F-D60B00F82EDA}" srcOrd="0" destOrd="0" presId="urn:microsoft.com/office/officeart/2005/8/layout/hProcess3"/>
    <dgm:cxn modelId="{0C85B1AD-1180-4623-BF10-754101679E64}" type="presParOf" srcId="{518D1787-6DC8-41CA-9211-2FACDDABEA93}" destId="{516F9D2B-9181-4AF7-8C23-027D1E01B2B6}" srcOrd="1" destOrd="0" presId="urn:microsoft.com/office/officeart/2005/8/layout/hProcess3"/>
    <dgm:cxn modelId="{B739B733-2E15-4CB2-A54C-747FB2D933CA}" type="presParOf" srcId="{516F9D2B-9181-4AF7-8C23-027D1E01B2B6}" destId="{5EA0DEAF-1688-4DE2-967D-1F48C6580F68}" srcOrd="0" destOrd="0" presId="urn:microsoft.com/office/officeart/2005/8/layout/hProcess3"/>
    <dgm:cxn modelId="{88B4F667-C6E6-43CF-A752-B5F1CDE0EC52}" type="presParOf" srcId="{516F9D2B-9181-4AF7-8C23-027D1E01B2B6}" destId="{48D20BF6-998F-4D47-A428-98C3FCFB7891}" srcOrd="1" destOrd="0" presId="urn:microsoft.com/office/officeart/2005/8/layout/hProcess3"/>
    <dgm:cxn modelId="{4D873FFB-FE60-48F4-A178-AC20E616D180}" type="presParOf" srcId="{48D20BF6-998F-4D47-A428-98C3FCFB7891}" destId="{93596816-D5F9-4C03-83B5-906217BBD3A0}" srcOrd="0" destOrd="0" presId="urn:microsoft.com/office/officeart/2005/8/layout/hProcess3"/>
    <dgm:cxn modelId="{562E10BB-0F7F-4B6C-98E4-E3D0DE598F50}" type="presParOf" srcId="{48D20BF6-998F-4D47-A428-98C3FCFB7891}" destId="{8A227D9D-5F3A-42FB-88BF-34A703D0D713}" srcOrd="1" destOrd="0" presId="urn:microsoft.com/office/officeart/2005/8/layout/hProcess3"/>
    <dgm:cxn modelId="{643CB18E-E48D-481B-9D5A-7F396064357E}" type="presParOf" srcId="{48D20BF6-998F-4D47-A428-98C3FCFB7891}" destId="{BA34A330-6D58-48CF-8A83-A3D08FAF5F6B}" srcOrd="2" destOrd="0" presId="urn:microsoft.com/office/officeart/2005/8/layout/hProcess3"/>
    <dgm:cxn modelId="{E3AC738D-54E5-4E88-BB7D-9A746008F7FE}" type="presParOf" srcId="{48D20BF6-998F-4D47-A428-98C3FCFB7891}" destId="{B46B3A6D-6BFE-4322-9C1F-64076A13FDAA}" srcOrd="3" destOrd="0" presId="urn:microsoft.com/office/officeart/2005/8/layout/hProcess3"/>
    <dgm:cxn modelId="{EE1E7105-8BCB-4CDC-ADDF-BEE94DAAA747}" type="presParOf" srcId="{516F9D2B-9181-4AF7-8C23-027D1E01B2B6}" destId="{5EE4590F-79B4-41F3-8473-208B3EEE4865}" srcOrd="2" destOrd="0" presId="urn:microsoft.com/office/officeart/2005/8/layout/hProcess3"/>
    <dgm:cxn modelId="{40240404-E372-451C-8F79-330ED2723730}" type="presParOf" srcId="{516F9D2B-9181-4AF7-8C23-027D1E01B2B6}" destId="{4FB29812-1EA0-43E2-BDF1-DD9AEDD9167F}" srcOrd="3" destOrd="0" presId="urn:microsoft.com/office/officeart/2005/8/layout/hProcess3"/>
    <dgm:cxn modelId="{7C584FFF-5AD1-41A5-A364-619B235E0386}" type="presParOf" srcId="{516F9D2B-9181-4AF7-8C23-027D1E01B2B6}" destId="{6F774286-FD49-4F39-B4A3-FC68E27D349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3205F-AC59-4790-A04A-6069D6810F0E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7711B17B-CAC6-4E68-9E5C-173247A0EE95}">
      <dgm:prSet phldrT="[Text]" custT="1"/>
      <dgm:spPr/>
      <dgm:t>
        <a:bodyPr/>
        <a:lstStyle/>
        <a:p>
          <a:pPr algn="l" defTabSz="914400">
            <a:buNone/>
          </a:pPr>
          <a:r>
            <a:rPr lang="ru-RU" sz="1600" b="0" i="0" dirty="0" smtClean="0">
              <a:latin typeface="Arial"/>
              <a:ea typeface="+mn-ea"/>
              <a:cs typeface="+mn-cs"/>
            </a:rPr>
            <a:t>Начните работать вместе с Вашим </a:t>
          </a:r>
          <a:r>
            <a:rPr lang="en-GB" sz="1600" b="0" i="0" dirty="0" smtClean="0">
              <a:latin typeface="Arial"/>
              <a:ea typeface="+mn-ea"/>
              <a:cs typeface="+mn-cs"/>
            </a:rPr>
            <a:t>Avaya</a:t>
          </a:r>
          <a:r>
            <a:rPr lang="ru-RU" sz="1600" b="0" i="0" dirty="0" smtClean="0">
              <a:latin typeface="Arial"/>
              <a:ea typeface="+mn-ea"/>
              <a:cs typeface="+mn-cs"/>
            </a:rPr>
            <a:t> </a:t>
          </a:r>
          <a:r>
            <a:rPr lang="en-GB" sz="1600" b="0" i="0" dirty="0" smtClean="0">
              <a:latin typeface="Arial"/>
              <a:ea typeface="+mn-ea"/>
              <a:cs typeface="+mn-cs"/>
            </a:rPr>
            <a:t>TAM </a:t>
          </a:r>
          <a:r>
            <a:rPr lang="ru-RU" sz="1600" b="0" i="0" dirty="0" smtClean="0">
              <a:latin typeface="Arial"/>
              <a:ea typeface="+mn-ea"/>
              <a:cs typeface="+mn-cs"/>
            </a:rPr>
            <a:t>и дистрибутором и получайте премии</a:t>
          </a:r>
          <a:endParaRPr lang="en-GB" sz="1600" b="0" i="0" dirty="0">
            <a:latin typeface="Arial"/>
            <a:ea typeface="+mn-ea"/>
            <a:cs typeface="+mn-cs"/>
          </a:endParaRPr>
        </a:p>
      </dgm:t>
    </dgm:pt>
    <dgm:pt modelId="{5A08D425-6BCF-4D6D-81AA-F9FC903445DB}" type="parTrans" cxnId="{38DA363F-03CA-41F5-AEC0-79B86FB71337}">
      <dgm:prSet/>
      <dgm:spPr/>
      <dgm:t>
        <a:bodyPr/>
        <a:lstStyle/>
        <a:p>
          <a:endParaRPr lang="en-US"/>
        </a:p>
      </dgm:t>
    </dgm:pt>
    <dgm:pt modelId="{679982E3-6D3F-4B1A-A6D4-E9CEEAAE75A5}" type="sibTrans" cxnId="{38DA363F-03CA-41F5-AEC0-79B86FB71337}">
      <dgm:prSet/>
      <dgm:spPr/>
      <dgm:t>
        <a:bodyPr/>
        <a:lstStyle/>
        <a:p>
          <a:endParaRPr lang="en-US"/>
        </a:p>
      </dgm:t>
    </dgm:pt>
    <dgm:pt modelId="{518D1787-6DC8-41CA-9211-2FACDDABEA93}" type="pres">
      <dgm:prSet presAssocID="{DA83205F-AC59-4790-A04A-6069D6810F0E}" presName="Name0" presStyleCnt="0">
        <dgm:presLayoutVars>
          <dgm:dir/>
          <dgm:animLvl val="lvl"/>
          <dgm:resizeHandles val="exact"/>
        </dgm:presLayoutVars>
      </dgm:prSet>
      <dgm:spPr/>
    </dgm:pt>
    <dgm:pt modelId="{0CFFBE41-0D6B-4A22-B24F-D60B00F82EDA}" type="pres">
      <dgm:prSet presAssocID="{DA83205F-AC59-4790-A04A-6069D6810F0E}" presName="dummy" presStyleCnt="0"/>
      <dgm:spPr/>
    </dgm:pt>
    <dgm:pt modelId="{516F9D2B-9181-4AF7-8C23-027D1E01B2B6}" type="pres">
      <dgm:prSet presAssocID="{DA83205F-AC59-4790-A04A-6069D6810F0E}" presName="linH" presStyleCnt="0"/>
      <dgm:spPr/>
    </dgm:pt>
    <dgm:pt modelId="{5EA0DEAF-1688-4DE2-967D-1F48C6580F68}" type="pres">
      <dgm:prSet presAssocID="{DA83205F-AC59-4790-A04A-6069D6810F0E}" presName="padding1" presStyleCnt="0"/>
      <dgm:spPr/>
    </dgm:pt>
    <dgm:pt modelId="{48D20BF6-998F-4D47-A428-98C3FCFB7891}" type="pres">
      <dgm:prSet presAssocID="{7711B17B-CAC6-4E68-9E5C-173247A0EE95}" presName="linV" presStyleCnt="0"/>
      <dgm:spPr/>
    </dgm:pt>
    <dgm:pt modelId="{93596816-D5F9-4C03-83B5-906217BBD3A0}" type="pres">
      <dgm:prSet presAssocID="{7711B17B-CAC6-4E68-9E5C-173247A0EE95}" presName="spVertical1" presStyleCnt="0"/>
      <dgm:spPr/>
    </dgm:pt>
    <dgm:pt modelId="{8A227D9D-5F3A-42FB-88BF-34A703D0D713}" type="pres">
      <dgm:prSet presAssocID="{7711B17B-CAC6-4E68-9E5C-173247A0EE95}" presName="parTx" presStyleLbl="revTx" presStyleIdx="0" presStyleCnt="1" custScaleX="146158" custLinFactNeighborX="-3555" custLinFactNeighborY="6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4A330-6D58-48CF-8A83-A3D08FAF5F6B}" type="pres">
      <dgm:prSet presAssocID="{7711B17B-CAC6-4E68-9E5C-173247A0EE95}" presName="spVertical2" presStyleCnt="0"/>
      <dgm:spPr/>
    </dgm:pt>
    <dgm:pt modelId="{B46B3A6D-6BFE-4322-9C1F-64076A13FDAA}" type="pres">
      <dgm:prSet presAssocID="{7711B17B-CAC6-4E68-9E5C-173247A0EE95}" presName="spVertical3" presStyleCnt="0"/>
      <dgm:spPr/>
    </dgm:pt>
    <dgm:pt modelId="{5EE4590F-79B4-41F3-8473-208B3EEE4865}" type="pres">
      <dgm:prSet presAssocID="{DA83205F-AC59-4790-A04A-6069D6810F0E}" presName="padding2" presStyleCnt="0"/>
      <dgm:spPr/>
    </dgm:pt>
    <dgm:pt modelId="{4FB29812-1EA0-43E2-BDF1-DD9AEDD9167F}" type="pres">
      <dgm:prSet presAssocID="{DA83205F-AC59-4790-A04A-6069D6810F0E}" presName="negArrow" presStyleCnt="0"/>
      <dgm:spPr/>
    </dgm:pt>
    <dgm:pt modelId="{6F774286-FD49-4F39-B4A3-FC68E27D3493}" type="pres">
      <dgm:prSet presAssocID="{DA83205F-AC59-4790-A04A-6069D6810F0E}" presName="backgroundArrow" presStyleLbl="node1" presStyleIdx="0" presStyleCnt="1" custScaleY="393551" custLinFactNeighborX="98" custLinFactNeighborY="-3695"/>
      <dgm:spPr>
        <a:prstGeom prst="stripedRightArrow">
          <a:avLst/>
        </a:prstGeom>
      </dgm:spPr>
    </dgm:pt>
  </dgm:ptLst>
  <dgm:cxnLst>
    <dgm:cxn modelId="{6121626C-7985-4845-B90B-3F47EE8EF896}" type="presOf" srcId="{DA83205F-AC59-4790-A04A-6069D6810F0E}" destId="{518D1787-6DC8-41CA-9211-2FACDDABEA93}" srcOrd="0" destOrd="0" presId="urn:microsoft.com/office/officeart/2005/8/layout/hProcess3"/>
    <dgm:cxn modelId="{38DA363F-03CA-41F5-AEC0-79B86FB71337}" srcId="{DA83205F-AC59-4790-A04A-6069D6810F0E}" destId="{7711B17B-CAC6-4E68-9E5C-173247A0EE95}" srcOrd="0" destOrd="0" parTransId="{5A08D425-6BCF-4D6D-81AA-F9FC903445DB}" sibTransId="{679982E3-6D3F-4B1A-A6D4-E9CEEAAE75A5}"/>
    <dgm:cxn modelId="{71FCA8DE-CD0C-403F-997C-D679E203A0B5}" type="presOf" srcId="{7711B17B-CAC6-4E68-9E5C-173247A0EE95}" destId="{8A227D9D-5F3A-42FB-88BF-34A703D0D713}" srcOrd="0" destOrd="0" presId="urn:microsoft.com/office/officeart/2005/8/layout/hProcess3"/>
    <dgm:cxn modelId="{D1C096C7-E3A1-4C09-A856-3ADF8E24D92B}" type="presParOf" srcId="{518D1787-6DC8-41CA-9211-2FACDDABEA93}" destId="{0CFFBE41-0D6B-4A22-B24F-D60B00F82EDA}" srcOrd="0" destOrd="0" presId="urn:microsoft.com/office/officeart/2005/8/layout/hProcess3"/>
    <dgm:cxn modelId="{714BD989-A4DF-4C07-90A8-060D3AFAA5F4}" type="presParOf" srcId="{518D1787-6DC8-41CA-9211-2FACDDABEA93}" destId="{516F9D2B-9181-4AF7-8C23-027D1E01B2B6}" srcOrd="1" destOrd="0" presId="urn:microsoft.com/office/officeart/2005/8/layout/hProcess3"/>
    <dgm:cxn modelId="{A44D5DFE-B68F-4084-84B2-7D9DA95ACBA4}" type="presParOf" srcId="{516F9D2B-9181-4AF7-8C23-027D1E01B2B6}" destId="{5EA0DEAF-1688-4DE2-967D-1F48C6580F68}" srcOrd="0" destOrd="0" presId="urn:microsoft.com/office/officeart/2005/8/layout/hProcess3"/>
    <dgm:cxn modelId="{60186168-A1DB-41B9-BE02-8C773E16AC87}" type="presParOf" srcId="{516F9D2B-9181-4AF7-8C23-027D1E01B2B6}" destId="{48D20BF6-998F-4D47-A428-98C3FCFB7891}" srcOrd="1" destOrd="0" presId="urn:microsoft.com/office/officeart/2005/8/layout/hProcess3"/>
    <dgm:cxn modelId="{C2995ACD-D852-4D01-87A3-9A4D5B823B78}" type="presParOf" srcId="{48D20BF6-998F-4D47-A428-98C3FCFB7891}" destId="{93596816-D5F9-4C03-83B5-906217BBD3A0}" srcOrd="0" destOrd="0" presId="urn:microsoft.com/office/officeart/2005/8/layout/hProcess3"/>
    <dgm:cxn modelId="{9D3092FD-BBC8-486E-941F-1341B0AF4BFD}" type="presParOf" srcId="{48D20BF6-998F-4D47-A428-98C3FCFB7891}" destId="{8A227D9D-5F3A-42FB-88BF-34A703D0D713}" srcOrd="1" destOrd="0" presId="urn:microsoft.com/office/officeart/2005/8/layout/hProcess3"/>
    <dgm:cxn modelId="{F9C408AC-27F4-4454-9889-D99FD60EEBCB}" type="presParOf" srcId="{48D20BF6-998F-4D47-A428-98C3FCFB7891}" destId="{BA34A330-6D58-48CF-8A83-A3D08FAF5F6B}" srcOrd="2" destOrd="0" presId="urn:microsoft.com/office/officeart/2005/8/layout/hProcess3"/>
    <dgm:cxn modelId="{08D8EDD9-249F-4340-89D7-29BC4B4233B8}" type="presParOf" srcId="{48D20BF6-998F-4D47-A428-98C3FCFB7891}" destId="{B46B3A6D-6BFE-4322-9C1F-64076A13FDAA}" srcOrd="3" destOrd="0" presId="urn:microsoft.com/office/officeart/2005/8/layout/hProcess3"/>
    <dgm:cxn modelId="{3D65600F-6391-484C-B730-2C0B51FAE128}" type="presParOf" srcId="{516F9D2B-9181-4AF7-8C23-027D1E01B2B6}" destId="{5EE4590F-79B4-41F3-8473-208B3EEE4865}" srcOrd="2" destOrd="0" presId="urn:microsoft.com/office/officeart/2005/8/layout/hProcess3"/>
    <dgm:cxn modelId="{1FFC2827-8D7A-4DAD-8F36-D7503ECE3BC1}" type="presParOf" srcId="{516F9D2B-9181-4AF7-8C23-027D1E01B2B6}" destId="{4FB29812-1EA0-43E2-BDF1-DD9AEDD9167F}" srcOrd="3" destOrd="0" presId="urn:microsoft.com/office/officeart/2005/8/layout/hProcess3"/>
    <dgm:cxn modelId="{FAA834B3-CC52-433E-A490-0FC5C9E11DD0}" type="presParOf" srcId="{516F9D2B-9181-4AF7-8C23-027D1E01B2B6}" destId="{6F774286-FD49-4F39-B4A3-FC68E27D349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2A543C-2453-49B2-96B0-2871EB626C34}" type="doc">
      <dgm:prSet loTypeId="urn:microsoft.com/office/officeart/2005/8/layout/pyramid3" loCatId="pyramid" qsTypeId="urn:microsoft.com/office/officeart/2005/8/quickstyle/3d2" qsCatId="3D" csTypeId="urn:microsoft.com/office/officeart/2005/8/colors/accent1_2" csCatId="accent1" phldr="1"/>
      <dgm:spPr/>
    </dgm:pt>
    <dgm:pt modelId="{D6948232-489D-4F50-853B-385E2DD4DB2A}">
      <dgm:prSet phldrT="[Text]"/>
      <dgm:spPr/>
      <dgm:t>
        <a:bodyPr/>
        <a:lstStyle/>
        <a:p>
          <a:pPr algn="l" defTabSz="914400">
            <a:buNone/>
          </a:pPr>
          <a:r>
            <a:rPr lang="en-GB" sz="1800" b="1" i="0">
              <a:solidFill>
                <a:schemeClr val="bg1"/>
              </a:solidFill>
              <a:latin typeface="Arial"/>
              <a:ea typeface="+mn-ea"/>
              <a:cs typeface="+mn-cs"/>
            </a:rPr>
            <a:t>Квалиф. </a:t>
          </a:r>
        </a:p>
      </dgm:t>
    </dgm:pt>
    <dgm:pt modelId="{CC87FF3E-2502-47AD-BED9-DC5D639C04A4}" type="parTrans" cxnId="{43406B8A-E191-445A-9157-9A2F5D1A3B90}">
      <dgm:prSet/>
      <dgm:spPr/>
      <dgm:t>
        <a:bodyPr/>
        <a:lstStyle/>
        <a:p>
          <a:endParaRPr lang="en-US" b="1"/>
        </a:p>
      </dgm:t>
    </dgm:pt>
    <dgm:pt modelId="{57AF62AF-BFA4-4831-92DA-8AD62B1AFEFE}" type="sibTrans" cxnId="{43406B8A-E191-445A-9157-9A2F5D1A3B90}">
      <dgm:prSet/>
      <dgm:spPr/>
      <dgm:t>
        <a:bodyPr/>
        <a:lstStyle/>
        <a:p>
          <a:endParaRPr lang="en-US" b="1"/>
        </a:p>
      </dgm:t>
    </dgm:pt>
    <dgm:pt modelId="{D5835496-3BC9-4BAE-B56B-C04DCDA96DEF}">
      <dgm:prSet phldrT="[Text]"/>
      <dgm:spPr/>
      <dgm:t>
        <a:bodyPr/>
        <a:lstStyle/>
        <a:p>
          <a:pPr algn="l" defTabSz="914400">
            <a:buNone/>
          </a:pPr>
          <a:r>
            <a:rPr lang="en-GB" sz="1800" b="1" i="0" dirty="0" err="1">
              <a:solidFill>
                <a:schemeClr val="bg1"/>
              </a:solidFill>
              <a:latin typeface="Arial"/>
              <a:ea typeface="+mn-ea"/>
              <a:cs typeface="+mn-cs"/>
            </a:rPr>
            <a:t>руководители</a:t>
          </a:r>
          <a:r>
            <a:rPr lang="en-GB" sz="1800" b="1" i="0" dirty="0">
              <a:solidFill>
                <a:schemeClr val="bg1"/>
              </a:solidFill>
              <a:latin typeface="Arial"/>
              <a:ea typeface="+mn-ea"/>
              <a:cs typeface="+mn-cs"/>
            </a:rPr>
            <a:t> </a:t>
          </a:r>
        </a:p>
      </dgm:t>
    </dgm:pt>
    <dgm:pt modelId="{F515105E-AC12-46F0-8CE7-157C9C38CF15}" type="parTrans" cxnId="{97AB3656-F14A-415B-B4D0-D01702CB8D4D}">
      <dgm:prSet/>
      <dgm:spPr/>
      <dgm:t>
        <a:bodyPr/>
        <a:lstStyle/>
        <a:p>
          <a:endParaRPr lang="en-US" b="1"/>
        </a:p>
      </dgm:t>
    </dgm:pt>
    <dgm:pt modelId="{867380E8-8D20-4E86-9A7A-D2725942365F}" type="sibTrans" cxnId="{97AB3656-F14A-415B-B4D0-D01702CB8D4D}">
      <dgm:prSet/>
      <dgm:spPr/>
      <dgm:t>
        <a:bodyPr/>
        <a:lstStyle/>
        <a:p>
          <a:endParaRPr lang="en-US" b="1"/>
        </a:p>
      </dgm:t>
    </dgm:pt>
    <dgm:pt modelId="{0E49735E-E200-42A6-8671-ABA3C17CF547}">
      <dgm:prSet phldrT="[Text]"/>
      <dgm:spPr/>
      <dgm:t>
        <a:bodyPr/>
        <a:lstStyle/>
        <a:p>
          <a:endParaRPr lang="en-US" b="1" dirty="0"/>
        </a:p>
      </dgm:t>
    </dgm:pt>
    <dgm:pt modelId="{EC86E1CC-5118-448F-96C1-BA72277A2F83}" type="sibTrans" cxnId="{7DF3A5E6-DF30-4B3F-8666-F4A014C21242}">
      <dgm:prSet/>
      <dgm:spPr/>
      <dgm:t>
        <a:bodyPr/>
        <a:lstStyle/>
        <a:p>
          <a:endParaRPr lang="en-US" b="1"/>
        </a:p>
      </dgm:t>
    </dgm:pt>
    <dgm:pt modelId="{FED10C41-1B8C-41AF-9864-57BA8B8FCCF4}" type="parTrans" cxnId="{7DF3A5E6-DF30-4B3F-8666-F4A014C21242}">
      <dgm:prSet/>
      <dgm:spPr/>
      <dgm:t>
        <a:bodyPr/>
        <a:lstStyle/>
        <a:p>
          <a:endParaRPr lang="en-US" b="1"/>
        </a:p>
      </dgm:t>
    </dgm:pt>
    <dgm:pt modelId="{ADD76051-69E4-40E8-B798-44F9E209EE86}" type="pres">
      <dgm:prSet presAssocID="{6E2A543C-2453-49B2-96B0-2871EB626C34}" presName="Name0" presStyleCnt="0">
        <dgm:presLayoutVars>
          <dgm:dir/>
          <dgm:animLvl val="lvl"/>
          <dgm:resizeHandles val="exact"/>
        </dgm:presLayoutVars>
      </dgm:prSet>
      <dgm:spPr/>
    </dgm:pt>
    <dgm:pt modelId="{C7DE2175-033E-447A-BB1A-F7A80A0DE434}" type="pres">
      <dgm:prSet presAssocID="{D6948232-489D-4F50-853B-385E2DD4DB2A}" presName="Name8" presStyleCnt="0"/>
      <dgm:spPr/>
    </dgm:pt>
    <dgm:pt modelId="{BC16EFCE-9E4D-4087-B403-3028094990E8}" type="pres">
      <dgm:prSet presAssocID="{D6948232-489D-4F50-853B-385E2DD4DB2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E1134-FA6A-454F-9D49-4514577885E0}" type="pres">
      <dgm:prSet presAssocID="{D6948232-489D-4F50-853B-385E2DD4DB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1E2FB-C6E3-48C6-AD65-0BF095E835C9}" type="pres">
      <dgm:prSet presAssocID="{D5835496-3BC9-4BAE-B56B-C04DCDA96DEF}" presName="Name8" presStyleCnt="0"/>
      <dgm:spPr/>
    </dgm:pt>
    <dgm:pt modelId="{9B296EE3-9415-4B29-A389-21E47896C4AE}" type="pres">
      <dgm:prSet presAssocID="{D5835496-3BC9-4BAE-B56B-C04DCDA96DE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7DD43-981D-490E-A455-D5E88EC0894A}" type="pres">
      <dgm:prSet presAssocID="{D5835496-3BC9-4BAE-B56B-C04DCDA96D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3E16A-887B-496F-800E-1BF35C8A7AC8}" type="pres">
      <dgm:prSet presAssocID="{0E49735E-E200-42A6-8671-ABA3C17CF547}" presName="Name8" presStyleCnt="0"/>
      <dgm:spPr/>
    </dgm:pt>
    <dgm:pt modelId="{FB109AC3-7723-40CF-8125-4C312A84611E}" type="pres">
      <dgm:prSet presAssocID="{0E49735E-E200-42A6-8671-ABA3C17CF54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D8F4F-5721-417C-872F-BD33F3CEAD5A}" type="pres">
      <dgm:prSet presAssocID="{0E49735E-E200-42A6-8671-ABA3C17CF5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F3A5E6-DF30-4B3F-8666-F4A014C21242}" srcId="{6E2A543C-2453-49B2-96B0-2871EB626C34}" destId="{0E49735E-E200-42A6-8671-ABA3C17CF547}" srcOrd="2" destOrd="0" parTransId="{FED10C41-1B8C-41AF-9864-57BA8B8FCCF4}" sibTransId="{EC86E1CC-5118-448F-96C1-BA72277A2F83}"/>
    <dgm:cxn modelId="{30A8B3A5-483C-4873-A9F1-986DBC836925}" type="presOf" srcId="{D6948232-489D-4F50-853B-385E2DD4DB2A}" destId="{BC16EFCE-9E4D-4087-B403-3028094990E8}" srcOrd="0" destOrd="0" presId="urn:microsoft.com/office/officeart/2005/8/layout/pyramid3"/>
    <dgm:cxn modelId="{46B29B7D-54E7-4DC2-9707-D300320342C3}" type="presOf" srcId="{6E2A543C-2453-49B2-96B0-2871EB626C34}" destId="{ADD76051-69E4-40E8-B798-44F9E209EE86}" srcOrd="0" destOrd="0" presId="urn:microsoft.com/office/officeart/2005/8/layout/pyramid3"/>
    <dgm:cxn modelId="{97AB3656-F14A-415B-B4D0-D01702CB8D4D}" srcId="{6E2A543C-2453-49B2-96B0-2871EB626C34}" destId="{D5835496-3BC9-4BAE-B56B-C04DCDA96DEF}" srcOrd="1" destOrd="0" parTransId="{F515105E-AC12-46F0-8CE7-157C9C38CF15}" sibTransId="{867380E8-8D20-4E86-9A7A-D2725942365F}"/>
    <dgm:cxn modelId="{232CCA87-9982-4E4C-8CD6-E8CA77865417}" type="presOf" srcId="{D6948232-489D-4F50-853B-385E2DD4DB2A}" destId="{D88E1134-FA6A-454F-9D49-4514577885E0}" srcOrd="1" destOrd="0" presId="urn:microsoft.com/office/officeart/2005/8/layout/pyramid3"/>
    <dgm:cxn modelId="{F64D00AE-7A03-4F1F-BBAB-98FD4813BF54}" type="presOf" srcId="{0E49735E-E200-42A6-8671-ABA3C17CF547}" destId="{446D8F4F-5721-417C-872F-BD33F3CEAD5A}" srcOrd="1" destOrd="0" presId="urn:microsoft.com/office/officeart/2005/8/layout/pyramid3"/>
    <dgm:cxn modelId="{E0AC1CEC-A06E-4AE1-B203-35A0A6BBFCE1}" type="presOf" srcId="{D5835496-3BC9-4BAE-B56B-C04DCDA96DEF}" destId="{9B296EE3-9415-4B29-A389-21E47896C4AE}" srcOrd="0" destOrd="0" presId="urn:microsoft.com/office/officeart/2005/8/layout/pyramid3"/>
    <dgm:cxn modelId="{50837E05-33A9-4ABD-9D12-BC65E898637D}" type="presOf" srcId="{0E49735E-E200-42A6-8671-ABA3C17CF547}" destId="{FB109AC3-7723-40CF-8125-4C312A84611E}" srcOrd="0" destOrd="0" presId="urn:microsoft.com/office/officeart/2005/8/layout/pyramid3"/>
    <dgm:cxn modelId="{43406B8A-E191-445A-9157-9A2F5D1A3B90}" srcId="{6E2A543C-2453-49B2-96B0-2871EB626C34}" destId="{D6948232-489D-4F50-853B-385E2DD4DB2A}" srcOrd="0" destOrd="0" parTransId="{CC87FF3E-2502-47AD-BED9-DC5D639C04A4}" sibTransId="{57AF62AF-BFA4-4831-92DA-8AD62B1AFEFE}"/>
    <dgm:cxn modelId="{5EA6F6E1-2164-4C67-96A0-F52A970E11EE}" type="presOf" srcId="{D5835496-3BC9-4BAE-B56B-C04DCDA96DEF}" destId="{9087DD43-981D-490E-A455-D5E88EC0894A}" srcOrd="1" destOrd="0" presId="urn:microsoft.com/office/officeart/2005/8/layout/pyramid3"/>
    <dgm:cxn modelId="{DCA21BDF-0DB0-4A05-8284-01A48CB091E0}" type="presParOf" srcId="{ADD76051-69E4-40E8-B798-44F9E209EE86}" destId="{C7DE2175-033E-447A-BB1A-F7A80A0DE434}" srcOrd="0" destOrd="0" presId="urn:microsoft.com/office/officeart/2005/8/layout/pyramid3"/>
    <dgm:cxn modelId="{D8B2618F-B630-47CE-941A-09E23346BF64}" type="presParOf" srcId="{C7DE2175-033E-447A-BB1A-F7A80A0DE434}" destId="{BC16EFCE-9E4D-4087-B403-3028094990E8}" srcOrd="0" destOrd="0" presId="urn:microsoft.com/office/officeart/2005/8/layout/pyramid3"/>
    <dgm:cxn modelId="{2385102C-3099-41DE-A9FE-45AD26837559}" type="presParOf" srcId="{C7DE2175-033E-447A-BB1A-F7A80A0DE434}" destId="{D88E1134-FA6A-454F-9D49-4514577885E0}" srcOrd="1" destOrd="0" presId="urn:microsoft.com/office/officeart/2005/8/layout/pyramid3"/>
    <dgm:cxn modelId="{8907739D-713A-46CF-9E44-BC9C6D1A9EED}" type="presParOf" srcId="{ADD76051-69E4-40E8-B798-44F9E209EE86}" destId="{BE41E2FB-C6E3-48C6-AD65-0BF095E835C9}" srcOrd="1" destOrd="0" presId="urn:microsoft.com/office/officeart/2005/8/layout/pyramid3"/>
    <dgm:cxn modelId="{55D08D71-B241-43DD-9D1B-EA1FA064A5D6}" type="presParOf" srcId="{BE41E2FB-C6E3-48C6-AD65-0BF095E835C9}" destId="{9B296EE3-9415-4B29-A389-21E47896C4AE}" srcOrd="0" destOrd="0" presId="urn:microsoft.com/office/officeart/2005/8/layout/pyramid3"/>
    <dgm:cxn modelId="{F3F3C039-4036-40B1-B16F-BF8BB9F65284}" type="presParOf" srcId="{BE41E2FB-C6E3-48C6-AD65-0BF095E835C9}" destId="{9087DD43-981D-490E-A455-D5E88EC0894A}" srcOrd="1" destOrd="0" presId="urn:microsoft.com/office/officeart/2005/8/layout/pyramid3"/>
    <dgm:cxn modelId="{A249F9B7-DBF7-472F-8010-66A10DBC4EFF}" type="presParOf" srcId="{ADD76051-69E4-40E8-B798-44F9E209EE86}" destId="{5C93E16A-887B-496F-800E-1BF35C8A7AC8}" srcOrd="2" destOrd="0" presId="urn:microsoft.com/office/officeart/2005/8/layout/pyramid3"/>
    <dgm:cxn modelId="{81C0762D-7ABD-4622-B29F-CB5207EF1789}" type="presParOf" srcId="{5C93E16A-887B-496F-800E-1BF35C8A7AC8}" destId="{FB109AC3-7723-40CF-8125-4C312A84611E}" srcOrd="0" destOrd="0" presId="urn:microsoft.com/office/officeart/2005/8/layout/pyramid3"/>
    <dgm:cxn modelId="{D4CFCDC0-FD82-403B-9720-9E2DA0D99703}" type="presParOf" srcId="{5C93E16A-887B-496F-800E-1BF35C8A7AC8}" destId="{446D8F4F-5721-417C-872F-BD33F3CEAD5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74286-FD49-4F39-B4A3-FC68E27D3493}">
      <dsp:nvSpPr>
        <dsp:cNvPr id="0" name=""/>
        <dsp:cNvSpPr/>
      </dsp:nvSpPr>
      <dsp:spPr>
        <a:xfrm>
          <a:off x="17009" y="0"/>
          <a:ext cx="6946810" cy="141678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556E6-BC07-43CA-AC1C-9FCA5EEA74AA}">
      <dsp:nvSpPr>
        <dsp:cNvPr id="0" name=""/>
        <dsp:cNvSpPr/>
      </dsp:nvSpPr>
      <dsp:spPr>
        <a:xfrm>
          <a:off x="4837335" y="353978"/>
          <a:ext cx="1774014" cy="70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Июль - Август</a:t>
          </a:r>
          <a:endParaRPr lang="en-GB" sz="2400" b="1" i="0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4837335" y="353978"/>
        <a:ext cx="1774014" cy="707957"/>
      </dsp:txXfrm>
    </dsp:sp>
    <dsp:sp modelId="{6833FA38-87F9-4232-AE64-9A95CA8077D5}">
      <dsp:nvSpPr>
        <dsp:cNvPr id="0" name=""/>
        <dsp:cNvSpPr/>
      </dsp:nvSpPr>
      <dsp:spPr>
        <a:xfrm>
          <a:off x="2404523" y="362636"/>
          <a:ext cx="1774014" cy="70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smtClean="0">
              <a:solidFill>
                <a:schemeClr val="bg1"/>
              </a:solidFill>
              <a:latin typeface="Arial"/>
              <a:ea typeface="+mn-ea"/>
              <a:cs typeface="+mn-cs"/>
            </a:rPr>
            <a:t>Июнь - Июль</a:t>
          </a:r>
          <a:endParaRPr lang="en-GB" sz="2400" b="1" i="0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2404523" y="362636"/>
        <a:ext cx="1774014" cy="707957"/>
      </dsp:txXfrm>
    </dsp:sp>
    <dsp:sp modelId="{8A227D9D-5F3A-42FB-88BF-34A703D0D713}">
      <dsp:nvSpPr>
        <dsp:cNvPr id="0" name=""/>
        <dsp:cNvSpPr/>
      </dsp:nvSpPr>
      <dsp:spPr>
        <a:xfrm>
          <a:off x="320410" y="353978"/>
          <a:ext cx="1774014" cy="70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Май</a:t>
          </a:r>
          <a:r>
            <a:rPr lang="en-US" sz="2400" b="1" i="0" kern="120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 – </a:t>
          </a:r>
          <a:r>
            <a:rPr lang="ru-RU" sz="2400" b="1" i="0" kern="1200" dirty="0" smtClean="0">
              <a:solidFill>
                <a:schemeClr val="bg1"/>
              </a:solidFill>
              <a:latin typeface="Arial"/>
              <a:ea typeface="+mn-ea"/>
              <a:cs typeface="+mn-cs"/>
            </a:rPr>
            <a:t>Июнь</a:t>
          </a:r>
          <a:endParaRPr lang="en-GB" sz="2400" b="1" i="0" kern="1200" dirty="0">
            <a:solidFill>
              <a:schemeClr val="bg1"/>
            </a:solidFill>
            <a:latin typeface="Arial"/>
            <a:ea typeface="+mn-ea"/>
            <a:cs typeface="+mn-cs"/>
          </a:endParaRPr>
        </a:p>
      </dsp:txBody>
      <dsp:txXfrm>
        <a:off x="320410" y="353978"/>
        <a:ext cx="1774014" cy="707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74286-FD49-4F39-B4A3-FC68E27D3493}">
      <dsp:nvSpPr>
        <dsp:cNvPr id="0" name=""/>
        <dsp:cNvSpPr/>
      </dsp:nvSpPr>
      <dsp:spPr>
        <a:xfrm>
          <a:off x="6114" y="0"/>
          <a:ext cx="3126046" cy="1416784"/>
        </a:xfrm>
        <a:prstGeom prst="striped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227D9D-5F3A-42FB-88BF-34A703D0D713}">
      <dsp:nvSpPr>
        <dsp:cNvPr id="0" name=""/>
        <dsp:cNvSpPr/>
      </dsp:nvSpPr>
      <dsp:spPr>
        <a:xfrm>
          <a:off x="398255" y="156612"/>
          <a:ext cx="2560984" cy="110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smtClean="0">
              <a:latin typeface="Arial"/>
              <a:ea typeface="+mn-ea"/>
              <a:cs typeface="+mn-cs"/>
            </a:rPr>
            <a:t>Выберите пакет, Подпишитесь на </a:t>
          </a:r>
          <a:r>
            <a:rPr lang="en-GB" sz="1600" b="0" i="0" kern="1200" dirty="0" err="1" smtClean="0">
              <a:latin typeface="Arial"/>
              <a:ea typeface="+mn-ea"/>
              <a:cs typeface="+mn-cs"/>
            </a:rPr>
            <a:t>iConnect</a:t>
          </a:r>
          <a:r>
            <a:rPr lang="en-GB" sz="1600" b="0" i="0" kern="1200" dirty="0" smtClean="0">
              <a:latin typeface="Arial"/>
              <a:ea typeface="+mn-ea"/>
              <a:cs typeface="+mn-cs"/>
            </a:rPr>
            <a:t> </a:t>
          </a:r>
          <a:r>
            <a:rPr lang="ru-RU" sz="1600" b="0" i="0" kern="1200" dirty="0" smtClean="0">
              <a:latin typeface="Arial"/>
              <a:ea typeface="+mn-ea"/>
              <a:cs typeface="+mn-cs"/>
            </a:rPr>
            <a:t>и получите </a:t>
          </a:r>
          <a:r>
            <a:rPr lang="en-GB" sz="1600" kern="1200" dirty="0" smtClean="0"/>
            <a:t>Welcome Pack</a:t>
          </a:r>
          <a:endParaRPr lang="en-GB" sz="1600" b="0" i="0" kern="1200" dirty="0">
            <a:latin typeface="Arial"/>
            <a:ea typeface="+mn-ea"/>
            <a:cs typeface="+mn-cs"/>
          </a:endParaRPr>
        </a:p>
      </dsp:txBody>
      <dsp:txXfrm>
        <a:off x="398255" y="156612"/>
        <a:ext cx="2560984" cy="1102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74286-FD49-4F39-B4A3-FC68E27D3493}">
      <dsp:nvSpPr>
        <dsp:cNvPr id="0" name=""/>
        <dsp:cNvSpPr/>
      </dsp:nvSpPr>
      <dsp:spPr>
        <a:xfrm>
          <a:off x="8016" y="0"/>
          <a:ext cx="4098276" cy="1225712"/>
        </a:xfrm>
        <a:prstGeom prst="striped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227D9D-5F3A-42FB-88BF-34A703D0D713}">
      <dsp:nvSpPr>
        <dsp:cNvPr id="0" name=""/>
        <dsp:cNvSpPr/>
      </dsp:nvSpPr>
      <dsp:spPr>
        <a:xfrm>
          <a:off x="229284" y="179909"/>
          <a:ext cx="3461928" cy="922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smtClean="0">
              <a:latin typeface="Arial"/>
              <a:ea typeface="+mn-ea"/>
              <a:cs typeface="+mn-cs"/>
            </a:rPr>
            <a:t>Выберите  предпочтительного дистрибутора и разместите заказ на демо набор через дистрибутора</a:t>
          </a:r>
          <a:endParaRPr lang="en-GB" sz="1600" b="0" i="0" kern="1200" dirty="0">
            <a:latin typeface="Arial"/>
            <a:ea typeface="+mn-ea"/>
            <a:cs typeface="+mn-cs"/>
          </a:endParaRPr>
        </a:p>
      </dsp:txBody>
      <dsp:txXfrm>
        <a:off x="229284" y="179909"/>
        <a:ext cx="3461928" cy="922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74286-FD49-4F39-B4A3-FC68E27D3493}">
      <dsp:nvSpPr>
        <dsp:cNvPr id="0" name=""/>
        <dsp:cNvSpPr/>
      </dsp:nvSpPr>
      <dsp:spPr>
        <a:xfrm>
          <a:off x="12716" y="0"/>
          <a:ext cx="5195448" cy="1337499"/>
        </a:xfrm>
        <a:prstGeom prst="striped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227D9D-5F3A-42FB-88BF-34A703D0D713}">
      <dsp:nvSpPr>
        <dsp:cNvPr id="0" name=""/>
        <dsp:cNvSpPr/>
      </dsp:nvSpPr>
      <dsp:spPr>
        <a:xfrm>
          <a:off x="283016" y="341644"/>
          <a:ext cx="4441937" cy="66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smtClean="0">
              <a:latin typeface="Arial"/>
              <a:ea typeface="+mn-ea"/>
              <a:cs typeface="+mn-cs"/>
            </a:rPr>
            <a:t>Выберите </a:t>
          </a:r>
          <a:r>
            <a:rPr lang="en-GB" sz="1600" b="0" i="0" kern="1200" dirty="0" smtClean="0">
              <a:latin typeface="Arial"/>
              <a:ea typeface="+mn-ea"/>
              <a:cs typeface="+mn-cs"/>
            </a:rPr>
            <a:t>2</a:t>
          </a:r>
          <a:r>
            <a:rPr lang="ru-RU" sz="1600" b="0" i="0" kern="1200" dirty="0" smtClean="0">
              <a:latin typeface="Arial"/>
              <a:ea typeface="+mn-ea"/>
              <a:cs typeface="+mn-cs"/>
            </a:rPr>
            <a:t> продавцов и </a:t>
          </a:r>
          <a:r>
            <a:rPr lang="en-GB" sz="1600" b="0" i="0" kern="1200" dirty="0" smtClean="0">
              <a:latin typeface="Arial"/>
              <a:ea typeface="+mn-ea"/>
              <a:cs typeface="+mn-cs"/>
            </a:rPr>
            <a:t>2</a:t>
          </a:r>
          <a:r>
            <a:rPr lang="ru-RU" sz="1600" b="0" i="0" kern="1200" dirty="0" smtClean="0">
              <a:latin typeface="Arial"/>
              <a:ea typeface="+mn-ea"/>
              <a:cs typeface="+mn-cs"/>
            </a:rPr>
            <a:t> тех. инженеров, чтобы возглавить </a:t>
          </a:r>
          <a:r>
            <a:rPr lang="en-GB" sz="1600" b="0" i="0" kern="1200" dirty="0" smtClean="0">
              <a:latin typeface="Arial"/>
              <a:ea typeface="+mn-ea"/>
              <a:cs typeface="+mn-cs"/>
            </a:rPr>
            <a:t>M</a:t>
          </a:r>
          <a:r>
            <a:rPr lang="ru-RU" sz="1600" b="0" i="0" kern="1200" dirty="0" smtClean="0">
              <a:latin typeface="Arial"/>
              <a:ea typeface="+mn-ea"/>
              <a:cs typeface="+mn-cs"/>
            </a:rPr>
            <a:t>ид </a:t>
          </a:r>
          <a:r>
            <a:rPr lang="en-GB" sz="1600" b="0" i="0" kern="1200" dirty="0" smtClean="0">
              <a:latin typeface="Arial"/>
              <a:ea typeface="+mn-ea"/>
              <a:cs typeface="+mn-cs"/>
            </a:rPr>
            <a:t>M</a:t>
          </a:r>
          <a:r>
            <a:rPr lang="ru-RU" sz="1600" b="0" i="0" kern="1200" dirty="0" smtClean="0">
              <a:latin typeface="Arial"/>
              <a:ea typeface="+mn-ea"/>
              <a:cs typeface="+mn-cs"/>
            </a:rPr>
            <a:t>аркет</a:t>
          </a:r>
          <a:endParaRPr lang="en-GB" sz="1600" b="0" i="0" kern="1200" dirty="0">
            <a:latin typeface="Arial"/>
            <a:ea typeface="+mn-ea"/>
            <a:cs typeface="+mn-cs"/>
          </a:endParaRPr>
        </a:p>
      </dsp:txBody>
      <dsp:txXfrm>
        <a:off x="283016" y="341644"/>
        <a:ext cx="4441937" cy="668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74286-FD49-4F39-B4A3-FC68E27D3493}">
      <dsp:nvSpPr>
        <dsp:cNvPr id="0" name=""/>
        <dsp:cNvSpPr/>
      </dsp:nvSpPr>
      <dsp:spPr>
        <a:xfrm>
          <a:off x="12162" y="0"/>
          <a:ext cx="4969119" cy="1255591"/>
        </a:xfrm>
        <a:prstGeom prst="striped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227D9D-5F3A-42FB-88BF-34A703D0D713}">
      <dsp:nvSpPr>
        <dsp:cNvPr id="0" name=""/>
        <dsp:cNvSpPr/>
      </dsp:nvSpPr>
      <dsp:spPr>
        <a:xfrm>
          <a:off x="332409" y="327880"/>
          <a:ext cx="4255526" cy="627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smtClean="0">
              <a:latin typeface="Arial"/>
              <a:ea typeface="+mn-ea"/>
              <a:cs typeface="+mn-cs"/>
            </a:rPr>
            <a:t>Зарегистрируйтесь у Андрея Богачева и посетите семинары и учебные тренинги</a:t>
          </a:r>
          <a:endParaRPr lang="en-GB" sz="1600" b="0" i="0" kern="1200" dirty="0">
            <a:latin typeface="Arial"/>
            <a:ea typeface="+mn-ea"/>
            <a:cs typeface="+mn-cs"/>
          </a:endParaRPr>
        </a:p>
      </dsp:txBody>
      <dsp:txXfrm>
        <a:off x="332409" y="327880"/>
        <a:ext cx="4255526" cy="6277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74286-FD49-4F39-B4A3-FC68E27D3493}">
      <dsp:nvSpPr>
        <dsp:cNvPr id="0" name=""/>
        <dsp:cNvSpPr/>
      </dsp:nvSpPr>
      <dsp:spPr>
        <a:xfrm>
          <a:off x="12162" y="0"/>
          <a:ext cx="4969119" cy="1221475"/>
        </a:xfrm>
        <a:prstGeom prst="striped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227D9D-5F3A-42FB-88BF-34A703D0D713}">
      <dsp:nvSpPr>
        <dsp:cNvPr id="0" name=""/>
        <dsp:cNvSpPr/>
      </dsp:nvSpPr>
      <dsp:spPr>
        <a:xfrm>
          <a:off x="305638" y="324528"/>
          <a:ext cx="4262619" cy="61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smtClean="0">
              <a:latin typeface="Arial"/>
              <a:ea typeface="+mn-ea"/>
              <a:cs typeface="+mn-cs"/>
            </a:rPr>
            <a:t>Начните работать вместе с Вашим </a:t>
          </a:r>
          <a:r>
            <a:rPr lang="en-GB" sz="1600" b="0" i="0" kern="1200" dirty="0" smtClean="0">
              <a:latin typeface="Arial"/>
              <a:ea typeface="+mn-ea"/>
              <a:cs typeface="+mn-cs"/>
            </a:rPr>
            <a:t>Avaya</a:t>
          </a:r>
          <a:r>
            <a:rPr lang="ru-RU" sz="1600" b="0" i="0" kern="1200" dirty="0" smtClean="0">
              <a:latin typeface="Arial"/>
              <a:ea typeface="+mn-ea"/>
              <a:cs typeface="+mn-cs"/>
            </a:rPr>
            <a:t> </a:t>
          </a:r>
          <a:r>
            <a:rPr lang="en-GB" sz="1600" b="0" i="0" kern="1200" dirty="0" smtClean="0">
              <a:latin typeface="Arial"/>
              <a:ea typeface="+mn-ea"/>
              <a:cs typeface="+mn-cs"/>
            </a:rPr>
            <a:t>TAM </a:t>
          </a:r>
          <a:r>
            <a:rPr lang="ru-RU" sz="1600" b="0" i="0" kern="1200" dirty="0" smtClean="0">
              <a:latin typeface="Arial"/>
              <a:ea typeface="+mn-ea"/>
              <a:cs typeface="+mn-cs"/>
            </a:rPr>
            <a:t>и дистрибутором и получайте премии</a:t>
          </a:r>
          <a:endParaRPr lang="en-GB" sz="1600" b="0" i="0" kern="1200" dirty="0">
            <a:latin typeface="Arial"/>
            <a:ea typeface="+mn-ea"/>
            <a:cs typeface="+mn-cs"/>
          </a:endParaRPr>
        </a:p>
      </dsp:txBody>
      <dsp:txXfrm>
        <a:off x="305638" y="324528"/>
        <a:ext cx="4262619" cy="610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6EFCE-9E4D-4087-B403-3028094990E8}">
      <dsp:nvSpPr>
        <dsp:cNvPr id="0" name=""/>
        <dsp:cNvSpPr/>
      </dsp:nvSpPr>
      <dsp:spPr>
        <a:xfrm rot="10800000">
          <a:off x="0" y="0"/>
          <a:ext cx="1177363" cy="357242"/>
        </a:xfrm>
        <a:prstGeom prst="trapezoid">
          <a:avLst>
            <a:gd name="adj" fmla="val 549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b="1" i="0" kern="1200">
              <a:solidFill>
                <a:schemeClr val="bg1"/>
              </a:solidFill>
              <a:latin typeface="Arial"/>
              <a:ea typeface="+mn-ea"/>
              <a:cs typeface="+mn-cs"/>
            </a:rPr>
            <a:t>Квалиф. </a:t>
          </a:r>
        </a:p>
      </dsp:txBody>
      <dsp:txXfrm rot="-10800000">
        <a:off x="206038" y="0"/>
        <a:ext cx="765285" cy="357242"/>
      </dsp:txXfrm>
    </dsp:sp>
    <dsp:sp modelId="{9B296EE3-9415-4B29-A389-21E47896C4AE}">
      <dsp:nvSpPr>
        <dsp:cNvPr id="0" name=""/>
        <dsp:cNvSpPr/>
      </dsp:nvSpPr>
      <dsp:spPr>
        <a:xfrm rot="10800000">
          <a:off x="196227" y="357242"/>
          <a:ext cx="784908" cy="357242"/>
        </a:xfrm>
        <a:prstGeom prst="trapezoid">
          <a:avLst>
            <a:gd name="adj" fmla="val 549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b="1" i="0" kern="1200" dirty="0" err="1">
              <a:solidFill>
                <a:schemeClr val="bg1"/>
              </a:solidFill>
              <a:latin typeface="Arial"/>
              <a:ea typeface="+mn-ea"/>
              <a:cs typeface="+mn-cs"/>
            </a:rPr>
            <a:t>руководители</a:t>
          </a:r>
          <a:r>
            <a:rPr lang="en-GB" sz="500" b="1" i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 </a:t>
          </a:r>
        </a:p>
      </dsp:txBody>
      <dsp:txXfrm rot="-10800000">
        <a:off x="333586" y="357242"/>
        <a:ext cx="510190" cy="357242"/>
      </dsp:txXfrm>
    </dsp:sp>
    <dsp:sp modelId="{FB109AC3-7723-40CF-8125-4C312A84611E}">
      <dsp:nvSpPr>
        <dsp:cNvPr id="0" name=""/>
        <dsp:cNvSpPr/>
      </dsp:nvSpPr>
      <dsp:spPr>
        <a:xfrm rot="10800000">
          <a:off x="392454" y="714484"/>
          <a:ext cx="392454" cy="357242"/>
        </a:xfrm>
        <a:prstGeom prst="trapezoid">
          <a:avLst>
            <a:gd name="adj" fmla="val 549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 rot="-10800000">
        <a:off x="392454" y="714484"/>
        <a:ext cx="392454" cy="357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8A6D1-998E-4C55-8542-7AAA0C9A9AB8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AB6F5-C0E1-4DEF-9E80-8EDB682E8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11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141C1-3C5A-4240-87DB-9D4217E9B3B1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19238" y="639763"/>
            <a:ext cx="4276725" cy="3208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92C5E-BF34-4775-B657-4ADF2F3104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3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Avaya Inc. All rights reserved.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5DDD80-B89B-41E2-B730-04261B5D04B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9238" y="641350"/>
            <a:ext cx="4276725" cy="32067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xfrm>
            <a:off x="731180" y="4561343"/>
            <a:ext cx="5852843" cy="432054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Трехдневный тренинг по </a:t>
            </a:r>
            <a:r>
              <a:rPr lang="en-US" dirty="0" smtClean="0"/>
              <a:t>Avaya Midmarket Solutions</a:t>
            </a:r>
            <a:r>
              <a:rPr lang="ru-RU" dirty="0" smtClean="0"/>
              <a:t>. Включает инсталляцию, пусконаладку и базовую настройку </a:t>
            </a:r>
            <a:r>
              <a:rPr lang="en-US" dirty="0" err="1" smtClean="0"/>
              <a:t>MidMarket</a:t>
            </a:r>
            <a:r>
              <a:rPr lang="ru-RU" dirty="0" smtClean="0"/>
              <a:t>-систем на базе </a:t>
            </a:r>
            <a:r>
              <a:rPr lang="en-US" dirty="0" smtClean="0"/>
              <a:t>Avaya IP Office Server Edition</a:t>
            </a:r>
            <a:r>
              <a:rPr lang="ru-RU" dirty="0" smtClean="0"/>
              <a:t>. В тренинг входит как сам </a:t>
            </a:r>
            <a:r>
              <a:rPr lang="en-US" dirty="0" smtClean="0"/>
              <a:t>IP Office</a:t>
            </a:r>
            <a:r>
              <a:rPr lang="ru-RU" dirty="0" smtClean="0"/>
              <a:t>, так и системы </a:t>
            </a:r>
            <a:r>
              <a:rPr lang="en-US" dirty="0" smtClean="0"/>
              <a:t>Data Networking</a:t>
            </a:r>
            <a:r>
              <a:rPr lang="ru-RU" dirty="0" smtClean="0"/>
              <a:t> и </a:t>
            </a:r>
            <a:r>
              <a:rPr lang="en-US" dirty="0" smtClean="0"/>
              <a:t>Video Conferencing</a:t>
            </a:r>
            <a:r>
              <a:rPr lang="ru-RU" dirty="0" smtClean="0"/>
              <a:t>, интегрированные с </a:t>
            </a:r>
            <a:r>
              <a:rPr lang="en-US" dirty="0" smtClean="0"/>
              <a:t>IP Office</a:t>
            </a:r>
            <a:r>
              <a:rPr lang="ru-RU" dirty="0" smtClean="0"/>
              <a:t> решением. Для тех, кто только начинает работать с нашими решениями – этот тренинг самый быстрый способ научиться устанавливать и настраивать </a:t>
            </a:r>
            <a:r>
              <a:rPr lang="en-US" dirty="0" smtClean="0"/>
              <a:t>midmarket</a:t>
            </a:r>
            <a:r>
              <a:rPr lang="ru-RU" dirty="0" smtClean="0"/>
              <a:t>-системы. Пройти от </a:t>
            </a:r>
            <a:r>
              <a:rPr lang="en-US" dirty="0" smtClean="0"/>
              <a:t>Ethernet</a:t>
            </a:r>
            <a:r>
              <a:rPr lang="ru-RU" dirty="0" smtClean="0"/>
              <a:t>-коммутатора до действующих видеоконференций за три дня – возможность, встречающаяся не часто. Три сессии до конца года</a:t>
            </a:r>
            <a:endParaRPr lang="en-US" dirty="0" smtClean="0"/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92"/>
            <a:ext cx="3170238" cy="479424"/>
          </a:xfrm>
          <a:prstGeom prst="rect">
            <a:avLst/>
          </a:prstGeom>
          <a:noFill/>
        </p:spPr>
        <p:txBody>
          <a:bodyPr lIns="86486" tIns="43243" rIns="86486" bIns="43243"/>
          <a:lstStyle/>
          <a:p>
            <a:fld id="{FE564490-50A2-42C6-98BD-4282A7205E48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9238" y="641350"/>
            <a:ext cx="4276725" cy="32067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xfrm>
            <a:off x="731180" y="4561343"/>
            <a:ext cx="5852843" cy="432054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Трехдневный тренинг по </a:t>
            </a:r>
            <a:r>
              <a:rPr lang="en-US" dirty="0" smtClean="0"/>
              <a:t>Avaya Midmarket Solutions</a:t>
            </a:r>
            <a:r>
              <a:rPr lang="ru-RU" dirty="0" smtClean="0"/>
              <a:t>. Включает инсталляцию, пусконаладку и базовую настройку </a:t>
            </a:r>
            <a:r>
              <a:rPr lang="en-US" dirty="0" err="1" smtClean="0"/>
              <a:t>MidMarket</a:t>
            </a:r>
            <a:r>
              <a:rPr lang="ru-RU" dirty="0" smtClean="0"/>
              <a:t>-систем на базе </a:t>
            </a:r>
            <a:r>
              <a:rPr lang="en-US" dirty="0" smtClean="0"/>
              <a:t>Avaya IP Office Server Edition</a:t>
            </a:r>
            <a:r>
              <a:rPr lang="ru-RU" dirty="0" smtClean="0"/>
              <a:t>. В тренинг входит как сам </a:t>
            </a:r>
            <a:r>
              <a:rPr lang="en-US" dirty="0" smtClean="0"/>
              <a:t>IP Office</a:t>
            </a:r>
            <a:r>
              <a:rPr lang="ru-RU" dirty="0" smtClean="0"/>
              <a:t>, так и системы </a:t>
            </a:r>
            <a:r>
              <a:rPr lang="en-US" dirty="0" smtClean="0"/>
              <a:t>Data Networking</a:t>
            </a:r>
            <a:r>
              <a:rPr lang="ru-RU" dirty="0" smtClean="0"/>
              <a:t> и </a:t>
            </a:r>
            <a:r>
              <a:rPr lang="en-US" dirty="0" smtClean="0"/>
              <a:t>Video Conferencing</a:t>
            </a:r>
            <a:r>
              <a:rPr lang="ru-RU" dirty="0" smtClean="0"/>
              <a:t>, интегрированные с </a:t>
            </a:r>
            <a:r>
              <a:rPr lang="en-US" dirty="0" smtClean="0"/>
              <a:t>IP Office</a:t>
            </a:r>
            <a:r>
              <a:rPr lang="ru-RU" dirty="0" smtClean="0"/>
              <a:t> решением. Для тех, кто только начинает работать с нашими решениями – этот тренинг самый быстрый способ научиться устанавливать и настраивать </a:t>
            </a:r>
            <a:r>
              <a:rPr lang="en-US" dirty="0" smtClean="0"/>
              <a:t>midmarket</a:t>
            </a:r>
            <a:r>
              <a:rPr lang="ru-RU" dirty="0" smtClean="0"/>
              <a:t>-системы. Пройти от </a:t>
            </a:r>
            <a:r>
              <a:rPr lang="en-US" dirty="0" smtClean="0"/>
              <a:t>Ethernet</a:t>
            </a:r>
            <a:r>
              <a:rPr lang="ru-RU" dirty="0" smtClean="0"/>
              <a:t>-коммутатора до действующих видеоконференций за три дня – возможность, встречающаяся не часто. Три сессии до конца года, только 24 места – не опоздайте! Тренинг ведут Олег Михайлов, Александр Симернин и Михаил Липкин.</a:t>
            </a:r>
            <a:endParaRPr lang="en-US" dirty="0" smtClean="0"/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92"/>
            <a:ext cx="3170238" cy="479424"/>
          </a:xfrm>
          <a:prstGeom prst="rect">
            <a:avLst/>
          </a:prstGeom>
          <a:noFill/>
        </p:spPr>
        <p:txBody>
          <a:bodyPr lIns="86486" tIns="43243" rIns="86486" bIns="43243"/>
          <a:lstStyle/>
          <a:p>
            <a:fld id="{FE564490-50A2-42C6-98BD-4282A7205E48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9238" y="639763"/>
            <a:ext cx="4276725" cy="3208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1226"/>
            <a:ext cx="5852160" cy="432021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End state-</a:t>
            </a:r>
            <a:r>
              <a:rPr lang="en-GB" baseline="0" dirty="0" smtClean="0"/>
              <a:t> all Partners must be fully Sales Authorized and able to sell all the solutions.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option Full x RV is selected, they must be able to prove end </a:t>
            </a:r>
            <a:r>
              <a:rPr lang="en-GB" baseline="0" dirty="0" err="1" smtClean="0"/>
              <a:t>pointpoint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certifiaction</a:t>
            </a:r>
            <a:r>
              <a:rPr lang="en-GB" baseline="0" dirty="0" smtClean="0"/>
              <a:t> and demo order for end point 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10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9238" y="639763"/>
            <a:ext cx="4276725" cy="32083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4C9DB64-0377-4B6F-98DD-97ECFB9F6ECA}" type="slidenum">
              <a:rPr lang="en-US" sz="1200" b="0" i="0">
                <a:latin typeface="Arial"/>
                <a:ea typeface="+mn-ea"/>
                <a:cs typeface="+mn-cs"/>
              </a:rPr>
              <a:t>15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9238" y="639763"/>
            <a:ext cx="4276725" cy="32083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94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3" rIns="93163" bIns="46583" anchor="b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D1D45FE-6275-41AD-968E-78AA78CE55B6}" type="slidenum">
              <a:rPr lang="en-US" sz="1100">
                <a:cs typeface="Arial" pitchFamily="34" charset="0"/>
              </a:rPr>
              <a:pPr algn="r" eaLnBrk="1" hangingPunct="1"/>
              <a:t>20</a:t>
            </a:fld>
            <a:endParaRPr lang="en-US" sz="11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19238" y="639763"/>
            <a:ext cx="4276725" cy="3208337"/>
          </a:xfrm>
          <a:ln/>
        </p:spPr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95DD46-9B88-4290-991D-94514570DD70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79" y="4561109"/>
            <a:ext cx="5852843" cy="4320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45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79" y="4561109"/>
            <a:ext cx="5852843" cy="4320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8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9238" y="639763"/>
            <a:ext cx="4276725" cy="3208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2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79" y="4561109"/>
            <a:ext cx="5852843" cy="4320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10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79" y="4561109"/>
            <a:ext cx="5852843" cy="4320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16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79FED-BE6D-44DD-912A-B3B6C921301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79" y="4561109"/>
            <a:ext cx="5852843" cy="4320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4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79" y="4561109"/>
            <a:ext cx="5852843" cy="4320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5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561226"/>
            <a:ext cx="5852160" cy="43202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5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9238" y="639763"/>
            <a:ext cx="4276725" cy="3208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4" y="4561227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78A7D-2810-44DA-9EDB-B28EEA47B2B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79" y="4561109"/>
            <a:ext cx="5852843" cy="4320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7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79" y="4561109"/>
            <a:ext cx="5852843" cy="4320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2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79" y="4561109"/>
            <a:ext cx="5852843" cy="4320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8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owerOfW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5840" y="1905000"/>
            <a:ext cx="2194560" cy="86710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white">
          <a:xfrm>
            <a:off x="0" y="3169920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invGray">
          <a:xfrm flipH="1">
            <a:off x="0" y="-6350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2324100" y="-6350"/>
            <a:ext cx="6821488" cy="365760"/>
            <a:chOff x="3784600" y="0"/>
            <a:chExt cx="5359400" cy="281857"/>
          </a:xfrm>
        </p:grpSpPr>
        <p:sp>
          <p:nvSpPr>
            <p:cNvPr id="9" name="Rectangle 496"/>
            <p:cNvSpPr>
              <a:spLocks noChangeArrowheads="1"/>
            </p:cNvSpPr>
            <p:nvPr/>
          </p:nvSpPr>
          <p:spPr bwMode="invGray">
            <a:xfrm>
              <a:off x="4100153" y="0"/>
              <a:ext cx="305574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37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Rectangle 498"/>
            <p:cNvSpPr>
              <a:spLocks noChangeArrowheads="1"/>
            </p:cNvSpPr>
            <p:nvPr/>
          </p:nvSpPr>
          <p:spPr bwMode="invGray">
            <a:xfrm>
              <a:off x="8519131" y="0"/>
              <a:ext cx="624869" cy="278115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Rectangle 499"/>
            <p:cNvSpPr>
              <a:spLocks noChangeArrowheads="1"/>
            </p:cNvSpPr>
            <p:nvPr/>
          </p:nvSpPr>
          <p:spPr bwMode="invGray">
            <a:xfrm>
              <a:off x="7875554" y="0"/>
              <a:ext cx="304327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5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Rectangle 501"/>
            <p:cNvSpPr>
              <a:spLocks noChangeArrowheads="1"/>
            </p:cNvSpPr>
            <p:nvPr/>
          </p:nvSpPr>
          <p:spPr bwMode="invGray">
            <a:xfrm>
              <a:off x="5362362" y="0"/>
              <a:ext cx="305574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Rectangle 602"/>
            <p:cNvSpPr>
              <a:spLocks noChangeArrowheads="1"/>
            </p:cNvSpPr>
            <p:nvPr/>
          </p:nvSpPr>
          <p:spPr bwMode="invGray">
            <a:xfrm>
              <a:off x="6962573" y="1"/>
              <a:ext cx="922959" cy="281856"/>
            </a:xfrm>
            <a:prstGeom prst="rect">
              <a:avLst/>
            </a:prstGeom>
            <a:solidFill>
              <a:srgbClr val="D1081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5" cy="27437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7" name="Group 97"/>
          <p:cNvGrpSpPr>
            <a:grpSpLocks/>
          </p:cNvGrpSpPr>
          <p:nvPr/>
        </p:nvGrpSpPr>
        <p:grpSpPr bwMode="auto">
          <a:xfrm>
            <a:off x="2322513" y="-6350"/>
            <a:ext cx="6821487" cy="352425"/>
            <a:chOff x="3784600" y="0"/>
            <a:chExt cx="5359400" cy="276868"/>
          </a:xfrm>
        </p:grpSpPr>
        <p:sp>
          <p:nvSpPr>
            <p:cNvPr id="18" name="Rectangle 496"/>
            <p:cNvSpPr>
              <a:spLocks noChangeArrowheads="1"/>
            </p:cNvSpPr>
            <p:nvPr/>
          </p:nvSpPr>
          <p:spPr bwMode="invGray">
            <a:xfrm>
              <a:off x="4100152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37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Rectangle 498"/>
            <p:cNvSpPr>
              <a:spLocks noChangeArrowheads="1"/>
            </p:cNvSpPr>
            <p:nvPr/>
          </p:nvSpPr>
          <p:spPr bwMode="invGray">
            <a:xfrm>
              <a:off x="8519132" y="0"/>
              <a:ext cx="624868" cy="276868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Rectangle 499"/>
            <p:cNvSpPr>
              <a:spLocks noChangeArrowheads="1"/>
            </p:cNvSpPr>
            <p:nvPr/>
          </p:nvSpPr>
          <p:spPr bwMode="invGray">
            <a:xfrm>
              <a:off x="7875555" y="0"/>
              <a:ext cx="304327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4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Rectangle 501"/>
            <p:cNvSpPr>
              <a:spLocks noChangeArrowheads="1"/>
            </p:cNvSpPr>
            <p:nvPr/>
          </p:nvSpPr>
          <p:spPr bwMode="invGray">
            <a:xfrm>
              <a:off x="5362361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4" cy="27437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 bwMode="ltGray">
          <a:xfrm>
            <a:off x="0" y="3171825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496" y="3429000"/>
            <a:ext cx="6089904" cy="1365504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76800"/>
            <a:ext cx="6089904" cy="990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32" name="Straight Connector 31"/>
          <p:cNvCxnSpPr/>
          <p:nvPr/>
        </p:nvCxnSpPr>
        <p:spPr bwMode="ltGray">
          <a:xfrm>
            <a:off x="0" y="6100763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57200" y="6537960"/>
            <a:ext cx="1912703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© 2012 Avaya Inc. All rights reserved.</a:t>
            </a:r>
          </a:p>
        </p:txBody>
      </p:sp>
    </p:spTree>
  </p:cSld>
  <p:clrMapOvr>
    <a:masterClrMapping/>
  </p:clrMapOvr>
  <p:transition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172200"/>
            <a:ext cx="8229600" cy="2286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186597" y="1600200"/>
            <a:ext cx="3342806" cy="378920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267200" cy="4724400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4343400" cy="4724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5184648" y="1600200"/>
            <a:ext cx="3346704" cy="378561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886200"/>
            <a:ext cx="38862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08000" indent="-217488">
              <a:defRPr sz="1600"/>
            </a:lvl2pPr>
            <a:lvl3pPr marL="798513" indent="-17462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4876800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24400" y="3886200"/>
            <a:ext cx="39624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01835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38286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04858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7028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418114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284686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On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822960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573968" y="1740674"/>
            <a:ext cx="5996066" cy="383748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aya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OfWe_revers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2595608" y="2645764"/>
            <a:ext cx="3952784" cy="1566472"/>
          </a:xfrm>
          <a:prstGeom prst="rect">
            <a:avLst/>
          </a:prstGeom>
        </p:spPr>
      </p:pic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5"/>
            <a:ext cx="2057400" cy="5716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5"/>
            <a:ext cx="6019800" cy="5716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6705600" cy="7637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23475"/>
            <a:ext cx="8229600" cy="40259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5932900"/>
      </p:ext>
    </p:extLst>
  </p:cSld>
  <p:clrMapOvr>
    <a:masterClrMapping/>
  </p:clrMapOvr>
  <p:transition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82600"/>
            <a:ext cx="7069137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60575"/>
            <a:ext cx="403860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92738" y="6596063"/>
            <a:ext cx="2995612" cy="1714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2009 Avaya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15350" y="6596063"/>
            <a:ext cx="169863" cy="1746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F4CAAD-6C55-4526-B49F-71FCAAC2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69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200"/>
            </a:lvl2pPr>
            <a:lvl3pPr>
              <a:spcBef>
                <a:spcPts val="0"/>
              </a:spcBef>
              <a:buNone/>
              <a:defRPr sz="2200"/>
            </a:lvl3pPr>
            <a:lvl4pPr>
              <a:spcBef>
                <a:spcPts val="0"/>
              </a:spcBef>
              <a:buNone/>
              <a:defRPr sz="2200"/>
            </a:lvl4pPr>
            <a:lvl5pPr>
              <a:spcBef>
                <a:spcPts val="0"/>
              </a:spcBef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2"/>
          <p:cNvSpPr>
            <a:spLocks noChangeArrowheads="1"/>
          </p:cNvSpPr>
          <p:nvPr/>
        </p:nvSpPr>
        <p:spPr bwMode="invGray">
          <a:xfrm>
            <a:off x="0" y="1581151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invGray">
          <a:xfrm>
            <a:off x="3159125" y="1581151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invGray">
          <a:xfrm>
            <a:off x="2843213" y="1581151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invGray">
          <a:xfrm>
            <a:off x="852646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invGray">
          <a:xfrm>
            <a:off x="82105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invGray">
          <a:xfrm>
            <a:off x="78946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invGray">
          <a:xfrm>
            <a:off x="7578725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invGray">
          <a:xfrm>
            <a:off x="726281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invGray">
          <a:xfrm>
            <a:off x="69469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invGray">
          <a:xfrm>
            <a:off x="663098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invGray">
          <a:xfrm>
            <a:off x="6316663" y="1581151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invGray">
          <a:xfrm>
            <a:off x="60007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invGray">
          <a:xfrm>
            <a:off x="56848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invGray">
          <a:xfrm>
            <a:off x="5368925" y="1581151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invGray">
          <a:xfrm>
            <a:off x="47371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invGray">
          <a:xfrm>
            <a:off x="4421188" y="1581151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301"/>
          <p:cNvSpPr>
            <a:spLocks noChangeArrowheads="1"/>
          </p:cNvSpPr>
          <p:nvPr/>
        </p:nvSpPr>
        <p:spPr bwMode="invGray">
          <a:xfrm>
            <a:off x="3473450" y="4767264"/>
            <a:ext cx="304800" cy="274638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302"/>
          <p:cNvSpPr>
            <a:spLocks noChangeArrowheads="1"/>
          </p:cNvSpPr>
          <p:nvPr/>
        </p:nvSpPr>
        <p:spPr bwMode="invGray">
          <a:xfrm>
            <a:off x="31575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304"/>
          <p:cNvSpPr>
            <a:spLocks noChangeArrowheads="1"/>
          </p:cNvSpPr>
          <p:nvPr/>
        </p:nvSpPr>
        <p:spPr bwMode="invGray">
          <a:xfrm>
            <a:off x="2525713" y="4767264"/>
            <a:ext cx="304800" cy="274638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305"/>
          <p:cNvSpPr>
            <a:spLocks noChangeArrowheads="1"/>
          </p:cNvSpPr>
          <p:nvPr/>
        </p:nvSpPr>
        <p:spPr bwMode="invGray">
          <a:xfrm>
            <a:off x="2209800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307"/>
          <p:cNvSpPr>
            <a:spLocks noChangeArrowheads="1"/>
          </p:cNvSpPr>
          <p:nvPr/>
        </p:nvSpPr>
        <p:spPr bwMode="invGray">
          <a:xfrm>
            <a:off x="1579563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311"/>
          <p:cNvSpPr>
            <a:spLocks noChangeArrowheads="1"/>
          </p:cNvSpPr>
          <p:nvPr/>
        </p:nvSpPr>
        <p:spPr bwMode="invGray">
          <a:xfrm>
            <a:off x="852487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312"/>
          <p:cNvSpPr>
            <a:spLocks noChangeArrowheads="1"/>
          </p:cNvSpPr>
          <p:nvPr/>
        </p:nvSpPr>
        <p:spPr bwMode="invGray">
          <a:xfrm>
            <a:off x="8208963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14"/>
          <p:cNvSpPr>
            <a:spLocks noChangeArrowheads="1"/>
          </p:cNvSpPr>
          <p:nvPr/>
        </p:nvSpPr>
        <p:spPr bwMode="invGray">
          <a:xfrm>
            <a:off x="7577138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5"/>
          <p:cNvSpPr>
            <a:spLocks noChangeArrowheads="1"/>
          </p:cNvSpPr>
          <p:nvPr/>
        </p:nvSpPr>
        <p:spPr bwMode="invGray">
          <a:xfrm>
            <a:off x="726122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17"/>
          <p:cNvSpPr>
            <a:spLocks noChangeArrowheads="1"/>
          </p:cNvSpPr>
          <p:nvPr/>
        </p:nvSpPr>
        <p:spPr bwMode="invGray">
          <a:xfrm>
            <a:off x="6629400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18"/>
          <p:cNvSpPr>
            <a:spLocks noChangeArrowheads="1"/>
          </p:cNvSpPr>
          <p:nvPr/>
        </p:nvSpPr>
        <p:spPr bwMode="invGray">
          <a:xfrm>
            <a:off x="6315075" y="4767264"/>
            <a:ext cx="304800" cy="274638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21"/>
          <p:cNvSpPr>
            <a:spLocks noChangeArrowheads="1"/>
          </p:cNvSpPr>
          <p:nvPr/>
        </p:nvSpPr>
        <p:spPr bwMode="invGray">
          <a:xfrm>
            <a:off x="53673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23"/>
          <p:cNvSpPr>
            <a:spLocks noChangeArrowheads="1"/>
          </p:cNvSpPr>
          <p:nvPr/>
        </p:nvSpPr>
        <p:spPr bwMode="invGray">
          <a:xfrm>
            <a:off x="4735513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white">
          <a:xfrm>
            <a:off x="0" y="1847088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818"/>
          <p:cNvGrpSpPr>
            <a:grpSpLocks/>
          </p:cNvGrpSpPr>
          <p:nvPr/>
        </p:nvGrpSpPr>
        <p:grpSpPr bwMode="black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43" name="Freeform 819"/>
            <p:cNvSpPr>
              <a:spLocks/>
            </p:cNvSpPr>
            <p:nvPr/>
          </p:nvSpPr>
          <p:spPr bwMode="black">
            <a:xfrm>
              <a:off x="5307" y="4976"/>
              <a:ext cx="672" cy="606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820"/>
            <p:cNvSpPr>
              <a:spLocks/>
            </p:cNvSpPr>
            <p:nvPr/>
          </p:nvSpPr>
          <p:spPr bwMode="black">
            <a:xfrm>
              <a:off x="3063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821"/>
            <p:cNvSpPr>
              <a:spLocks/>
            </p:cNvSpPr>
            <p:nvPr/>
          </p:nvSpPr>
          <p:spPr bwMode="black">
            <a:xfrm>
              <a:off x="4179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822"/>
            <p:cNvSpPr>
              <a:spLocks/>
            </p:cNvSpPr>
            <p:nvPr/>
          </p:nvSpPr>
          <p:spPr bwMode="black">
            <a:xfrm>
              <a:off x="3627" y="4976"/>
              <a:ext cx="666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823"/>
            <p:cNvSpPr>
              <a:spLocks/>
            </p:cNvSpPr>
            <p:nvPr/>
          </p:nvSpPr>
          <p:spPr bwMode="black">
            <a:xfrm>
              <a:off x="4755" y="4976"/>
              <a:ext cx="666" cy="82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130552"/>
            <a:ext cx="6400800" cy="1097280"/>
          </a:xfrm>
        </p:spPr>
        <p:txBody>
          <a:bodyPr anchor="b"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300984"/>
            <a:ext cx="6400800" cy="1130300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457200" y="6537960"/>
            <a:ext cx="1912703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© 2011 Avaya Inc. All rights reserved.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2"/>
          <p:cNvSpPr>
            <a:spLocks noChangeArrowheads="1"/>
          </p:cNvSpPr>
          <p:nvPr/>
        </p:nvSpPr>
        <p:spPr bwMode="invGray">
          <a:xfrm>
            <a:off x="0" y="1581151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invGray">
          <a:xfrm>
            <a:off x="3159125" y="1581151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invGray">
          <a:xfrm>
            <a:off x="2843213" y="1581151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invGray">
          <a:xfrm>
            <a:off x="852646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invGray">
          <a:xfrm>
            <a:off x="82105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invGray">
          <a:xfrm>
            <a:off x="78946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invGray">
          <a:xfrm>
            <a:off x="7578725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invGray">
          <a:xfrm>
            <a:off x="726281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invGray">
          <a:xfrm>
            <a:off x="69469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invGray">
          <a:xfrm>
            <a:off x="663098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invGray">
          <a:xfrm>
            <a:off x="6316663" y="1581151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invGray">
          <a:xfrm>
            <a:off x="60007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invGray">
          <a:xfrm>
            <a:off x="56848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invGray">
          <a:xfrm>
            <a:off x="5368925" y="1581151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invGray">
          <a:xfrm>
            <a:off x="47371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invGray">
          <a:xfrm>
            <a:off x="4421188" y="1581151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301"/>
          <p:cNvSpPr>
            <a:spLocks noChangeArrowheads="1"/>
          </p:cNvSpPr>
          <p:nvPr/>
        </p:nvSpPr>
        <p:spPr bwMode="invGray">
          <a:xfrm>
            <a:off x="3473450" y="4767264"/>
            <a:ext cx="304800" cy="274638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302"/>
          <p:cNvSpPr>
            <a:spLocks noChangeArrowheads="1"/>
          </p:cNvSpPr>
          <p:nvPr/>
        </p:nvSpPr>
        <p:spPr bwMode="invGray">
          <a:xfrm>
            <a:off x="31575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304"/>
          <p:cNvSpPr>
            <a:spLocks noChangeArrowheads="1"/>
          </p:cNvSpPr>
          <p:nvPr/>
        </p:nvSpPr>
        <p:spPr bwMode="invGray">
          <a:xfrm>
            <a:off x="2525713" y="4767264"/>
            <a:ext cx="304800" cy="274638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305"/>
          <p:cNvSpPr>
            <a:spLocks noChangeArrowheads="1"/>
          </p:cNvSpPr>
          <p:nvPr/>
        </p:nvSpPr>
        <p:spPr bwMode="invGray">
          <a:xfrm>
            <a:off x="2209800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307"/>
          <p:cNvSpPr>
            <a:spLocks noChangeArrowheads="1"/>
          </p:cNvSpPr>
          <p:nvPr/>
        </p:nvSpPr>
        <p:spPr bwMode="invGray">
          <a:xfrm>
            <a:off x="1579563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311"/>
          <p:cNvSpPr>
            <a:spLocks noChangeArrowheads="1"/>
          </p:cNvSpPr>
          <p:nvPr/>
        </p:nvSpPr>
        <p:spPr bwMode="invGray">
          <a:xfrm>
            <a:off x="852487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312"/>
          <p:cNvSpPr>
            <a:spLocks noChangeArrowheads="1"/>
          </p:cNvSpPr>
          <p:nvPr/>
        </p:nvSpPr>
        <p:spPr bwMode="invGray">
          <a:xfrm>
            <a:off x="8208963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14"/>
          <p:cNvSpPr>
            <a:spLocks noChangeArrowheads="1"/>
          </p:cNvSpPr>
          <p:nvPr/>
        </p:nvSpPr>
        <p:spPr bwMode="invGray">
          <a:xfrm>
            <a:off x="7577138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5"/>
          <p:cNvSpPr>
            <a:spLocks noChangeArrowheads="1"/>
          </p:cNvSpPr>
          <p:nvPr/>
        </p:nvSpPr>
        <p:spPr bwMode="invGray">
          <a:xfrm>
            <a:off x="726122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17"/>
          <p:cNvSpPr>
            <a:spLocks noChangeArrowheads="1"/>
          </p:cNvSpPr>
          <p:nvPr/>
        </p:nvSpPr>
        <p:spPr bwMode="invGray">
          <a:xfrm>
            <a:off x="6629400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18"/>
          <p:cNvSpPr>
            <a:spLocks noChangeArrowheads="1"/>
          </p:cNvSpPr>
          <p:nvPr/>
        </p:nvSpPr>
        <p:spPr bwMode="invGray">
          <a:xfrm>
            <a:off x="6315075" y="4767264"/>
            <a:ext cx="304800" cy="274638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21"/>
          <p:cNvSpPr>
            <a:spLocks noChangeArrowheads="1"/>
          </p:cNvSpPr>
          <p:nvPr/>
        </p:nvSpPr>
        <p:spPr bwMode="invGray">
          <a:xfrm>
            <a:off x="53673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23"/>
          <p:cNvSpPr>
            <a:spLocks noChangeArrowheads="1"/>
          </p:cNvSpPr>
          <p:nvPr/>
        </p:nvSpPr>
        <p:spPr bwMode="invGray">
          <a:xfrm>
            <a:off x="4735513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white">
          <a:xfrm>
            <a:off x="0" y="1847088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818"/>
          <p:cNvGrpSpPr>
            <a:grpSpLocks/>
          </p:cNvGrpSpPr>
          <p:nvPr/>
        </p:nvGrpSpPr>
        <p:grpSpPr bwMode="black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43" name="Freeform 819"/>
            <p:cNvSpPr>
              <a:spLocks/>
            </p:cNvSpPr>
            <p:nvPr/>
          </p:nvSpPr>
          <p:spPr bwMode="black">
            <a:xfrm>
              <a:off x="5307" y="4976"/>
              <a:ext cx="672" cy="606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820"/>
            <p:cNvSpPr>
              <a:spLocks/>
            </p:cNvSpPr>
            <p:nvPr/>
          </p:nvSpPr>
          <p:spPr bwMode="black">
            <a:xfrm>
              <a:off x="3063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821"/>
            <p:cNvSpPr>
              <a:spLocks/>
            </p:cNvSpPr>
            <p:nvPr/>
          </p:nvSpPr>
          <p:spPr bwMode="black">
            <a:xfrm>
              <a:off x="4179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822"/>
            <p:cNvSpPr>
              <a:spLocks/>
            </p:cNvSpPr>
            <p:nvPr/>
          </p:nvSpPr>
          <p:spPr bwMode="black">
            <a:xfrm>
              <a:off x="3627" y="4976"/>
              <a:ext cx="666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823"/>
            <p:cNvSpPr>
              <a:spLocks/>
            </p:cNvSpPr>
            <p:nvPr/>
          </p:nvSpPr>
          <p:spPr bwMode="black">
            <a:xfrm>
              <a:off x="4755" y="4976"/>
              <a:ext cx="666" cy="82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30552"/>
            <a:ext cx="6745224" cy="2029968"/>
          </a:xfrm>
        </p:spPr>
        <p:txBody>
          <a:bodyPr anchor="ctr"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357611"/>
            <a:ext cx="6745224" cy="476519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>
          <a:xfrm>
            <a:off x="1447800" y="5841642"/>
            <a:ext cx="6745224" cy="381000"/>
          </a:xfrm>
        </p:spPr>
        <p:txBody>
          <a:bodyPr anchor="t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457200" y="6537960"/>
            <a:ext cx="1912703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© 2011 Avaya Inc. All rights reserved.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6000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invGray">
          <a:xfrm>
            <a:off x="5663119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invGray">
          <a:xfrm>
            <a:off x="525832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invGray">
          <a:xfrm>
            <a:off x="4043922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invGray">
          <a:xfrm>
            <a:off x="3639123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" name="Rectangle 76"/>
          <p:cNvSpPr>
            <a:spLocks noChangeArrowheads="1"/>
          </p:cNvSpPr>
          <p:nvPr/>
        </p:nvSpPr>
        <p:spPr bwMode="invGray">
          <a:xfrm>
            <a:off x="242676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invGray">
          <a:xfrm>
            <a:off x="2021961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5" name="Rectangle 79"/>
          <p:cNvSpPr>
            <a:spLocks noChangeArrowheads="1"/>
          </p:cNvSpPr>
          <p:nvPr/>
        </p:nvSpPr>
        <p:spPr bwMode="invGray">
          <a:xfrm>
            <a:off x="1212363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6" name="Rectangle 82"/>
          <p:cNvSpPr>
            <a:spLocks noChangeArrowheads="1"/>
          </p:cNvSpPr>
          <p:nvPr/>
        </p:nvSpPr>
        <p:spPr bwMode="invGray">
          <a:xfrm>
            <a:off x="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6000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" name="Group 127"/>
          <p:cNvGrpSpPr>
            <a:grpSpLocks/>
          </p:cNvGrpSpPr>
          <p:nvPr/>
        </p:nvGrpSpPr>
        <p:grpSpPr bwMode="black">
          <a:xfrm>
            <a:off x="7908916" y="80554"/>
            <a:ext cx="858838" cy="242887"/>
            <a:chOff x="4707" y="440"/>
            <a:chExt cx="700" cy="198"/>
          </a:xfrm>
          <a:solidFill>
            <a:sysClr val="window" lastClr="FFFFFF"/>
          </a:solidFill>
        </p:grpSpPr>
        <p:sp>
          <p:nvSpPr>
            <p:cNvPr id="23" name="Freeform 128"/>
            <p:cNvSpPr>
              <a:spLocks/>
            </p:cNvSpPr>
            <p:nvPr/>
          </p:nvSpPr>
          <p:spPr bwMode="black">
            <a:xfrm>
              <a:off x="5247" y="440"/>
              <a:ext cx="160" cy="145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4" name="Freeform 129"/>
            <p:cNvSpPr>
              <a:spLocks/>
            </p:cNvSpPr>
            <p:nvPr/>
          </p:nvSpPr>
          <p:spPr bwMode="black">
            <a:xfrm>
              <a:off x="4707" y="441"/>
              <a:ext cx="160" cy="144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5" name="Freeform 130"/>
            <p:cNvSpPr>
              <a:spLocks/>
            </p:cNvSpPr>
            <p:nvPr/>
          </p:nvSpPr>
          <p:spPr bwMode="black">
            <a:xfrm>
              <a:off x="4975" y="441"/>
              <a:ext cx="162" cy="144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6" name="Freeform 131"/>
            <p:cNvSpPr>
              <a:spLocks/>
            </p:cNvSpPr>
            <p:nvPr/>
          </p:nvSpPr>
          <p:spPr bwMode="black">
            <a:xfrm>
              <a:off x="4842" y="440"/>
              <a:ext cx="160" cy="145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7" name="Freeform 132"/>
            <p:cNvSpPr>
              <a:spLocks/>
            </p:cNvSpPr>
            <p:nvPr/>
          </p:nvSpPr>
          <p:spPr bwMode="black">
            <a:xfrm>
              <a:off x="5113" y="440"/>
              <a:ext cx="159" cy="19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6537960"/>
            <a:ext cx="1912703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© 2012 Avaya Inc. All rights reserved.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1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</p:sldLayoutIdLst>
  <p:transition advTm="3000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ebdings" pitchFamily="18" charset="2"/>
        <a:buChar char="4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abogachev@avaya.com" TargetMode="External"/><Relationship Id="rId2" Type="http://schemas.openxmlformats.org/officeDocument/2006/relationships/hyperlink" Target="http://avaya-learning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diagramColors" Target="../diagrams/colors7.xml"/><Relationship Id="rId3" Type="http://schemas.openxmlformats.org/officeDocument/2006/relationships/image" Target="../media/image14.png"/><Relationship Id="rId7" Type="http://schemas.openxmlformats.org/officeDocument/2006/relationships/image" Target="../media/image59.png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11" Type="http://schemas.openxmlformats.org/officeDocument/2006/relationships/diagramLayout" Target="../diagrams/layout7.xml"/><Relationship Id="rId5" Type="http://schemas.openxmlformats.org/officeDocument/2006/relationships/image" Target="../media/image58.png"/><Relationship Id="rId15" Type="http://schemas.openxmlformats.org/officeDocument/2006/relationships/image" Target="../media/image62.jpeg"/><Relationship Id="rId10" Type="http://schemas.openxmlformats.org/officeDocument/2006/relationships/diagramData" Target="../diagrams/data7.xml"/><Relationship Id="rId4" Type="http://schemas.openxmlformats.org/officeDocument/2006/relationships/image" Target="../media/image57.png"/><Relationship Id="rId9" Type="http://schemas.openxmlformats.org/officeDocument/2006/relationships/image" Target="../media/image61.jpeg"/><Relationship Id="rId14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vaya.com/ru/campaigns/mid-market/index.html" TargetMode="External"/><Relationship Id="rId2" Type="http://schemas.openxmlformats.org/officeDocument/2006/relationships/hyperlink" Target="2_Avaya_V4-1_720.mp4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1.png"/><Relationship Id="rId5" Type="http://schemas.openxmlformats.org/officeDocument/2006/relationships/image" Target="../media/image67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14.xml"/><Relationship Id="rId7" Type="http://schemas.openxmlformats.org/officeDocument/2006/relationships/hyperlink" Target="http://avaya.zift123.com/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hyperlink" Target="http://www.avaya.com/partnermarketing" TargetMode="Externa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gif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3" Type="http://schemas.openxmlformats.org/officeDocument/2006/relationships/image" Target="../media/image5.gif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vaya.my.salesforce.com/sfc/servlet.shepherd/document/download/069a0000002ke4WAA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atazeeva@avaya.com" TargetMode="External"/><Relationship Id="rId3" Type="http://schemas.openxmlformats.org/officeDocument/2006/relationships/hyperlink" Target="mailto:efomenko@vaya.com" TargetMode="External"/><Relationship Id="rId7" Type="http://schemas.openxmlformats.org/officeDocument/2006/relationships/hyperlink" Target="mailto:rosswhite@avaya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jikumanina@avaya.com" TargetMode="External"/><Relationship Id="rId5" Type="http://schemas.openxmlformats.org/officeDocument/2006/relationships/hyperlink" Target="mailto:aabogachev@vaya.com" TargetMode="External"/><Relationship Id="rId4" Type="http://schemas.openxmlformats.org/officeDocument/2006/relationships/hyperlink" Target="mailto:kolpakov@vaya.com" TargetMode="External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26" Type="http://schemas.microsoft.com/office/2007/relationships/hdphoto" Target="../media/hdphoto16.wdp"/><Relationship Id="rId3" Type="http://schemas.openxmlformats.org/officeDocument/2006/relationships/image" Target="../media/image38.png"/><Relationship Id="rId21" Type="http://schemas.microsoft.com/office/2007/relationships/hdphoto" Target="../media/hdphoto14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17" Type="http://schemas.microsoft.com/office/2007/relationships/hdphoto" Target="../media/hdphoto12.wdp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24" Type="http://schemas.microsoft.com/office/2007/relationships/hdphoto" Target="../media/hdphoto15.wdp"/><Relationship Id="rId5" Type="http://schemas.openxmlformats.org/officeDocument/2006/relationships/image" Target="../media/image39.png"/><Relationship Id="rId15" Type="http://schemas.microsoft.com/office/2007/relationships/hdphoto" Target="../media/hdphoto11.wdp"/><Relationship Id="rId23" Type="http://schemas.openxmlformats.org/officeDocument/2006/relationships/image" Target="../media/image50.png"/><Relationship Id="rId28" Type="http://schemas.microsoft.com/office/2007/relationships/hdphoto" Target="../media/hdphoto17.wdp"/><Relationship Id="rId10" Type="http://schemas.openxmlformats.org/officeDocument/2006/relationships/image" Target="../media/image42.jpeg"/><Relationship Id="rId19" Type="http://schemas.microsoft.com/office/2007/relationships/hdphoto" Target="../media/hdphoto13.wdp"/><Relationship Id="rId31" Type="http://schemas.openxmlformats.org/officeDocument/2006/relationships/image" Target="../media/image54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image" Target="../media/image52.png"/><Relationship Id="rId30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26" Type="http://schemas.microsoft.com/office/2007/relationships/hdphoto" Target="../media/hdphoto17.wdp"/><Relationship Id="rId3" Type="http://schemas.openxmlformats.org/officeDocument/2006/relationships/image" Target="../media/image38.png"/><Relationship Id="rId21" Type="http://schemas.microsoft.com/office/2007/relationships/hdphoto" Target="../media/hdphoto14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17" Type="http://schemas.microsoft.com/office/2007/relationships/hdphoto" Target="../media/hdphoto12.wdp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24" Type="http://schemas.microsoft.com/office/2007/relationships/hdphoto" Target="../media/hdphoto16.wdp"/><Relationship Id="rId5" Type="http://schemas.openxmlformats.org/officeDocument/2006/relationships/image" Target="../media/image39.png"/><Relationship Id="rId15" Type="http://schemas.microsoft.com/office/2007/relationships/hdphoto" Target="../media/hdphoto11.wdp"/><Relationship Id="rId23" Type="http://schemas.openxmlformats.org/officeDocument/2006/relationships/image" Target="../media/image51.png"/><Relationship Id="rId28" Type="http://schemas.microsoft.com/office/2007/relationships/hdphoto" Target="../media/hdphoto18.wdp"/><Relationship Id="rId10" Type="http://schemas.openxmlformats.org/officeDocument/2006/relationships/image" Target="../media/image42.jpeg"/><Relationship Id="rId19" Type="http://schemas.microsoft.com/office/2007/relationships/hdphoto" Target="../media/hdphoto13.wdp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695450" y="3859213"/>
            <a:ext cx="7373938" cy="1174750"/>
          </a:xfrm>
        </p:spPr>
        <p:txBody>
          <a:bodyPr/>
          <a:lstStyle/>
          <a:p>
            <a:r>
              <a:rPr lang="ru-RU" dirty="0" smtClean="0"/>
              <a:t>Программа </a:t>
            </a:r>
            <a:r>
              <a:rPr lang="en-US" dirty="0" err="1" smtClean="0"/>
              <a:t>iConnect</a:t>
            </a:r>
            <a:r>
              <a:rPr lang="en-US" dirty="0" smtClean="0"/>
              <a:t> </a:t>
            </a:r>
            <a:r>
              <a:rPr lang="ru-RU" dirty="0" smtClean="0"/>
              <a:t>и Ваши Дальнейшие Шаги</a:t>
            </a:r>
            <a:br>
              <a:rPr lang="ru-RU" dirty="0" smtClean="0"/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Avaya </a:t>
            </a:r>
            <a:r>
              <a:rPr lang="en-US" sz="2400" dirty="0" err="1" smtClean="0">
                <a:solidFill>
                  <a:srgbClr val="C00000"/>
                </a:solidFill>
              </a:rPr>
              <a:t>iConnect</a:t>
            </a:r>
            <a:r>
              <a:rPr lang="en-US" sz="2400" dirty="0" smtClean="0">
                <a:solidFill>
                  <a:srgbClr val="C00000"/>
                </a:solidFill>
              </a:rPr>
              <a:t> Program Intro Call </a:t>
            </a:r>
            <a:r>
              <a:rPr lang="ru-RU" sz="2400" dirty="0" smtClean="0">
                <a:solidFill>
                  <a:srgbClr val="C00000"/>
                </a:solidFill>
              </a:rPr>
              <a:t>для партнеров зарегистрировавших участие в программе 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8195" name="Rectangle 99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5214938"/>
            <a:ext cx="6089650" cy="9906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/>
              <a:t>21.05.201</a:t>
            </a:r>
            <a:r>
              <a:rPr lang="ru-RU" dirty="0" smtClean="0"/>
              <a:t>4</a:t>
            </a:r>
            <a:endParaRPr lang="en-US" dirty="0" smtClean="0"/>
          </a:p>
          <a:p>
            <a:pPr>
              <a:spcBef>
                <a:spcPct val="0"/>
              </a:spcBef>
              <a:defRPr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Scopia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Bridge</a:t>
            </a:r>
          </a:p>
        </p:txBody>
      </p:sp>
      <p:pic>
        <p:nvPicPr>
          <p:cNvPr id="5" name="Picture 2" descr="C:\Users\mwheadon\Desktop\icONNECT\Iconnect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92345"/>
            <a:ext cx="1773238" cy="717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353521" y="513002"/>
            <a:ext cx="8695587" cy="8239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Шаг 3: </a:t>
            </a:r>
            <a:r>
              <a:rPr lang="ru-RU" dirty="0" smtClean="0"/>
              <a:t>Определите Сотрудников по Мид Маркету для Прохождения  </a:t>
            </a:r>
            <a:r>
              <a:rPr lang="fr-BE" dirty="0" err="1" smtClean="0">
                <a:solidFill>
                  <a:srgbClr val="C00000"/>
                </a:solidFill>
              </a:rPr>
              <a:t>i</a:t>
            </a:r>
            <a:r>
              <a:rPr lang="fr-BE" dirty="0" err="1" smtClean="0"/>
              <a:t>Connect</a:t>
            </a:r>
            <a:r>
              <a:rPr lang="en-US" dirty="0" smtClean="0"/>
              <a:t> </a:t>
            </a:r>
            <a:r>
              <a:rPr lang="ru-RU" dirty="0" smtClean="0"/>
              <a:t>Тренинга</a:t>
            </a:r>
            <a:endParaRPr lang="en-US" i="1" baseline="70000" dirty="0" smtClean="0"/>
          </a:p>
        </p:txBody>
      </p:sp>
      <p:grpSp>
        <p:nvGrpSpPr>
          <p:cNvPr id="2" name="Group 24"/>
          <p:cNvGrpSpPr/>
          <p:nvPr/>
        </p:nvGrpSpPr>
        <p:grpSpPr>
          <a:xfrm>
            <a:off x="802240" y="2334878"/>
            <a:ext cx="6970141" cy="3049504"/>
            <a:chOff x="5282713" y="3682366"/>
            <a:chExt cx="9285968" cy="3659405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10601203" y="3682366"/>
              <a:ext cx="3967478" cy="3621405"/>
            </a:xfrm>
            <a:prstGeom prst="roundRect">
              <a:avLst>
                <a:gd name="adj" fmla="val 5738"/>
              </a:avLst>
            </a:prstGeom>
            <a:gradFill rotWithShape="0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lIns="432000" tIns="0" rIns="432000" bIns="0" anchor="ctr"/>
            <a:lstStyle/>
            <a:p>
              <a:pPr algn="ctr" defTabSz="640159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en-US" altLang="zh-CN" sz="2200" b="1" kern="0" dirty="0" smtClean="0">
                  <a:ln w="3175">
                    <a:noFill/>
                  </a:ln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rPr>
                <a:t>Mandatory Hands-on Training</a:t>
              </a:r>
              <a:endParaRPr lang="en-US" altLang="zh-CN" sz="2200" b="1" kern="0" dirty="0">
                <a:ln w="3175">
                  <a:noFill/>
                </a:ln>
                <a:latin typeface="Arial" pitchFamily="34" charset="0"/>
                <a:ea typeface="ＭＳ Ｐゴシック" pitchFamily="34" charset="-128"/>
                <a:cs typeface="ＭＳ Ｐゴシック" charset="-128"/>
                <a:sym typeface="Wingdings"/>
              </a:endParaRPr>
            </a:p>
            <a:p>
              <a:pPr algn="ctr" defTabSz="640159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endParaRPr lang="en-GB" altLang="zh-CN" sz="1700" b="1" i="1" kern="0" dirty="0">
                <a:ln w="3175">
                  <a:noFill/>
                </a:ln>
                <a:latin typeface="Arial" pitchFamily="34" charset="0"/>
                <a:ea typeface="ＭＳ Ｐゴシック" pitchFamily="34" charset="-128"/>
                <a:cs typeface="ＭＳ Ｐゴシック" charset="-128"/>
                <a:sym typeface="Wingdings"/>
              </a:endParaRPr>
            </a:p>
            <a:p>
              <a:pPr algn="ctr" defTabSz="640159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en-GB" altLang="zh-CN" sz="1700" b="1" i="1" kern="0" dirty="0" smtClean="0">
                  <a:ln w="3175">
                    <a:noFill/>
                  </a:ln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rPr>
                <a:t>Live</a:t>
              </a:r>
            </a:p>
            <a:p>
              <a:pPr algn="ctr" defTabSz="640159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endParaRPr lang="en-GB" altLang="zh-CN" sz="1700" b="1" i="1" kern="0" dirty="0">
                <a:ln w="3175">
                  <a:noFill/>
                </a:ln>
                <a:latin typeface="Arial" pitchFamily="34" charset="0"/>
                <a:ea typeface="ＭＳ Ｐゴシック" pitchFamily="34" charset="-128"/>
                <a:cs typeface="ＭＳ Ｐゴシック" charset="-128"/>
                <a:sym typeface="Wingdings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7868987" y="4798016"/>
              <a:ext cx="3207225" cy="1455775"/>
            </a:xfrm>
            <a:prstGeom prst="rightArrow">
              <a:avLst>
                <a:gd name="adj1" fmla="val 50000"/>
                <a:gd name="adj2" fmla="val 58705"/>
              </a:avLst>
            </a:prstGeom>
            <a:gradFill flip="none" rotWithShape="1">
              <a:gsLst>
                <a:gs pos="0">
                  <a:schemeClr val="accent2"/>
                </a:gs>
                <a:gs pos="56000">
                  <a:schemeClr val="accent2">
                    <a:alpha val="4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56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1"/>
                <a:tileRect/>
              </a:gra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>
                <a:defRPr/>
              </a:pPr>
              <a:endParaRPr lang="en-GB" sz="1700" dirty="0">
                <a:latin typeface="Arial" pitchFamily="34" charset="0"/>
              </a:endParaRPr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5282713" y="3720366"/>
              <a:ext cx="4279837" cy="3621405"/>
            </a:xfrm>
            <a:prstGeom prst="roundRect">
              <a:avLst>
                <a:gd name="adj" fmla="val 6491"/>
              </a:avLst>
            </a:prstGeom>
            <a:gradFill rotWithShape="0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640159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en-US" altLang="zh-CN" sz="2200" b="1" kern="0" dirty="0" smtClean="0">
                  <a:ln w="3175">
                    <a:noFill/>
                  </a:ln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rPr>
                <a:t>Pre-requisite </a:t>
              </a:r>
            </a:p>
            <a:p>
              <a:pPr algn="ctr" defTabSz="640159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en-US" altLang="zh-CN" sz="2200" b="1" kern="0" dirty="0" smtClean="0">
                  <a:ln w="3175">
                    <a:noFill/>
                  </a:ln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rPr>
                <a:t> Remote </a:t>
              </a:r>
            </a:p>
            <a:p>
              <a:pPr algn="ctr" defTabSz="640159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en-US" altLang="zh-CN" sz="2200" b="1" kern="0" dirty="0" smtClean="0">
                  <a:ln w="3175">
                    <a:noFill/>
                  </a:ln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rPr>
                <a:t>Workshop</a:t>
              </a:r>
            </a:p>
            <a:p>
              <a:pPr algn="ctr" defTabSz="640159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endParaRPr lang="en-US" altLang="zh-CN" sz="1700" b="1" i="1" kern="0" dirty="0" smtClean="0">
                <a:ln w="3175">
                  <a:noFill/>
                </a:ln>
                <a:latin typeface="Arial" pitchFamily="34" charset="0"/>
                <a:ea typeface="ＭＳ Ｐゴシック" pitchFamily="34" charset="-128"/>
                <a:cs typeface="ＭＳ Ｐゴシック" charset="-128"/>
                <a:sym typeface="Wingdings"/>
              </a:endParaRPr>
            </a:p>
            <a:p>
              <a:pPr algn="ctr" defTabSz="640159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en-US" altLang="zh-CN" sz="1700" b="1" i="1" kern="0" dirty="0" err="1" smtClean="0">
                  <a:ln w="3175">
                    <a:noFill/>
                  </a:ln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rPr>
                <a:t>Scopia</a:t>
              </a:r>
              <a:r>
                <a:rPr lang="en-US" altLang="zh-CN" sz="1700" b="1" i="1" kern="0" dirty="0" smtClean="0">
                  <a:ln w="3175">
                    <a:noFill/>
                  </a:ln>
                  <a:latin typeface="Arial" pitchFamily="34" charset="0"/>
                  <a:ea typeface="ＭＳ Ｐゴシック" pitchFamily="34" charset="-128"/>
                  <a:cs typeface="ＭＳ Ｐゴシック" charset="-128"/>
                  <a:sym typeface="Wingdings"/>
                </a:rPr>
                <a:t> based</a:t>
              </a:r>
            </a:p>
            <a:p>
              <a:pPr algn="ctr" defTabSz="640159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endParaRPr lang="en-US" altLang="zh-CN" sz="1700" b="1" i="1" kern="0" dirty="0">
                <a:ln w="3175">
                  <a:noFill/>
                </a:ln>
                <a:latin typeface="Arial" pitchFamily="34" charset="0"/>
                <a:ea typeface="ＭＳ Ｐゴシック" pitchFamily="34" charset="-128"/>
                <a:cs typeface="ＭＳ Ｐゴシック" charset="-128"/>
                <a:sym typeface="Wingdings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840013" y="1638295"/>
            <a:ext cx="7078973" cy="1160487"/>
            <a:chOff x="5261187" y="1491828"/>
            <a:chExt cx="8991949" cy="1392584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10216730" y="1493734"/>
              <a:ext cx="3937843" cy="1348740"/>
            </a:xfrm>
            <a:prstGeom prst="roundRect">
              <a:avLst>
                <a:gd name="adj" fmla="val 12143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50000">
                  <a:srgbClr val="660000"/>
                </a:gs>
                <a:gs pos="100000">
                  <a:srgbClr val="320000"/>
                </a:gs>
              </a:gsLst>
              <a:lin ang="5400000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buClr>
                  <a:srgbClr val="5C5C5C"/>
                </a:buClr>
                <a:buSzPct val="100000"/>
                <a:defRPr/>
              </a:pPr>
              <a:endParaRPr lang="en-US" b="1" i="1" kern="0" dirty="0">
                <a:ln w="3175">
                  <a:noFill/>
                </a:ln>
                <a:gradFill flip="none" rotWithShape="1">
                  <a:gsLst>
                    <a:gs pos="38000">
                      <a:srgbClr val="FFFFFF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76200" dist="50800" dir="2700000" algn="tl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ＭＳ Ｐゴシック" charset="-128"/>
                <a:sym typeface="Wingdings"/>
              </a:endParaRPr>
            </a:p>
          </p:txBody>
        </p:sp>
        <p:sp>
          <p:nvSpPr>
            <p:cNvPr id="28686" name="TextBox 15"/>
            <p:cNvSpPr txBox="1">
              <a:spLocks noChangeArrowheads="1"/>
            </p:cNvSpPr>
            <p:nvPr/>
          </p:nvSpPr>
          <p:spPr bwMode="auto">
            <a:xfrm>
              <a:off x="10836005" y="1779007"/>
              <a:ext cx="3417131" cy="642637"/>
            </a:xfrm>
            <a:prstGeom prst="rect">
              <a:avLst/>
            </a:prstGeom>
            <a:effectLst>
              <a:outerShdw blurRad="50800" dist="50800" dir="2700000" algn="ctr" rotWithShape="0">
                <a:schemeClr val="tx1">
                  <a:alpha val="35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3200" b="1" dirty="0" smtClean="0">
                  <a:solidFill>
                    <a:srgbClr val="FFFFFF"/>
                  </a:solidFill>
                </a:rPr>
                <a:t>2. </a:t>
              </a:r>
              <a:r>
                <a:rPr lang="en-US" sz="3200" b="1" dirty="0" smtClean="0">
                  <a:solidFill>
                    <a:srgbClr val="FFFFFF"/>
                  </a:solidFill>
                </a:rPr>
                <a:t>Implement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261187" y="1491828"/>
              <a:ext cx="4033024" cy="1352550"/>
            </a:xfrm>
            <a:prstGeom prst="roundRect">
              <a:avLst>
                <a:gd name="adj" fmla="val 13118"/>
              </a:avLst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50000">
                  <a:srgbClr val="660000"/>
                </a:gs>
                <a:gs pos="100000">
                  <a:srgbClr val="320000"/>
                </a:gs>
              </a:gsLst>
              <a:lin ang="5400000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buClr>
                  <a:srgbClr val="5C5C5C"/>
                </a:buClr>
                <a:buSzPct val="100000"/>
                <a:defRPr/>
              </a:pPr>
              <a:endParaRPr lang="en-US" b="1" i="1" kern="0" dirty="0">
                <a:ln w="3175">
                  <a:noFill/>
                </a:ln>
                <a:gradFill flip="none" rotWithShape="1">
                  <a:gsLst>
                    <a:gs pos="38000">
                      <a:srgbClr val="FFFFFF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76200" dist="50800" dir="2700000" algn="tl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ＭＳ Ｐゴシック" charset="-128"/>
                <a:sym typeface="Wingdings"/>
              </a:endParaRPr>
            </a:p>
          </p:txBody>
        </p:sp>
        <p:sp>
          <p:nvSpPr>
            <p:cNvPr id="28691" name="TextBox 12"/>
            <p:cNvSpPr txBox="1">
              <a:spLocks noChangeArrowheads="1"/>
            </p:cNvSpPr>
            <p:nvPr/>
          </p:nvSpPr>
          <p:spPr bwMode="auto">
            <a:xfrm>
              <a:off x="6037361" y="1709938"/>
              <a:ext cx="2838854" cy="1174474"/>
            </a:xfrm>
            <a:prstGeom prst="rect">
              <a:avLst/>
            </a:prstGeom>
            <a:effectLst>
              <a:outerShdw blurRad="50800" dist="50800" dir="2700000" algn="ctr" rotWithShape="0">
                <a:schemeClr val="tx1">
                  <a:alpha val="35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3200" b="1" dirty="0" smtClean="0">
                  <a:solidFill>
                    <a:srgbClr val="FFFFFF"/>
                  </a:solidFill>
                </a:rPr>
                <a:t>1. </a:t>
              </a:r>
              <a:r>
                <a:rPr lang="en-US" sz="3200" b="1" dirty="0" smtClean="0">
                  <a:solidFill>
                    <a:srgbClr val="FFFFFF"/>
                  </a:solidFill>
                </a:rPr>
                <a:t>Sales &amp; </a:t>
              </a:r>
            </a:p>
            <a:p>
              <a:pPr>
                <a:lnSpc>
                  <a:spcPct val="90000"/>
                </a:lnSpc>
              </a:pPr>
              <a:r>
                <a:rPr lang="en-US" sz="3200" b="1" dirty="0" smtClean="0">
                  <a:solidFill>
                    <a:srgbClr val="FFFFFF"/>
                  </a:solidFill>
                </a:rPr>
                <a:t>Design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52395" y="4529488"/>
            <a:ext cx="2843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Mid </a:t>
            </a:r>
            <a:r>
              <a:rPr lang="en-US" sz="1400" dirty="0"/>
              <a:t>Market </a:t>
            </a:r>
            <a:r>
              <a:rPr lang="en-US" sz="1400" dirty="0" smtClean="0"/>
              <a:t>/SMEC APDS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Data Networking </a:t>
            </a:r>
            <a:r>
              <a:rPr lang="en-US" sz="1400" dirty="0"/>
              <a:t>APDS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Video APDS </a:t>
            </a:r>
          </a:p>
          <a:p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4820278" y="4482612"/>
            <a:ext cx="2957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Mid Market/SMEC  Implement</a:t>
            </a:r>
            <a:endParaRPr lang="en-US" sz="1400" dirty="0"/>
          </a:p>
        </p:txBody>
      </p:sp>
      <p:pic>
        <p:nvPicPr>
          <p:cNvPr id="31" name="Picture 2" descr="C:\Users\mwheadon\Desktop\icONNECT\Iconnect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95" y="5674116"/>
            <a:ext cx="1911089" cy="77309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ross 4"/>
          <p:cNvSpPr/>
          <p:nvPr/>
        </p:nvSpPr>
        <p:spPr>
          <a:xfrm>
            <a:off x="4343400" y="3657600"/>
            <a:ext cx="397898" cy="361950"/>
          </a:xfrm>
          <a:prstGeom prst="plus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5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362148" y="329523"/>
            <a:ext cx="6869112" cy="823912"/>
          </a:xfrm>
        </p:spPr>
        <p:txBody>
          <a:bodyPr/>
          <a:lstStyle/>
          <a:p>
            <a:r>
              <a:rPr lang="ru-RU" dirty="0" smtClean="0"/>
              <a:t>Запланируйте </a:t>
            </a:r>
            <a:r>
              <a:rPr lang="fr-BE" dirty="0" err="1" smtClean="0">
                <a:solidFill>
                  <a:srgbClr val="C00000"/>
                </a:solidFill>
              </a:rPr>
              <a:t>i</a:t>
            </a:r>
            <a:r>
              <a:rPr lang="fr-BE" dirty="0" err="1" smtClean="0"/>
              <a:t>Connect</a:t>
            </a:r>
            <a:r>
              <a:rPr lang="en-US" dirty="0" smtClean="0"/>
              <a:t> </a:t>
            </a:r>
            <a:r>
              <a:rPr lang="ru-RU" dirty="0" smtClean="0"/>
              <a:t>Тренинг Даты</a:t>
            </a:r>
            <a:endParaRPr lang="en-US" i="1" baseline="70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02336" y="1085088"/>
            <a:ext cx="706814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Mid Market </a:t>
            </a:r>
            <a:r>
              <a:rPr lang="ru-RU" dirty="0" smtClean="0"/>
              <a:t>за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C00000"/>
                </a:solidFill>
              </a:rPr>
              <a:t>3 </a:t>
            </a:r>
            <a:r>
              <a:rPr lang="ru-RU" b="1" dirty="0" smtClean="0">
                <a:solidFill>
                  <a:srgbClr val="C00000"/>
                </a:solidFill>
              </a:rPr>
              <a:t>дня и 3</a:t>
            </a:r>
            <a:r>
              <a:rPr lang="en-GB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часа</a:t>
            </a:r>
            <a:r>
              <a:rPr lang="en-GB" dirty="0" smtClean="0"/>
              <a:t>! </a:t>
            </a:r>
            <a:r>
              <a:rPr lang="ru-RU" dirty="0" smtClean="0"/>
              <a:t>Только по приглашению! </a:t>
            </a:r>
            <a:r>
              <a:rPr lang="ru-RU" sz="1000" dirty="0" smtClean="0"/>
              <a:t>(</a:t>
            </a:r>
            <a:r>
              <a:rPr lang="en-GB" sz="1000" dirty="0" smtClean="0"/>
              <a:t>Invitation ONLY</a:t>
            </a:r>
            <a:r>
              <a:rPr lang="ru-RU" sz="1000" dirty="0" smtClean="0"/>
              <a:t>)</a:t>
            </a:r>
            <a:endParaRPr lang="en-GB" sz="1600" dirty="0" smtClean="0"/>
          </a:p>
        </p:txBody>
      </p:sp>
      <p:pic>
        <p:nvPicPr>
          <p:cNvPr id="31" name="Picture 2" descr="C:\Users\mwheadon\Desktop\icONNECT\Iconnect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93" y="479230"/>
            <a:ext cx="1629908" cy="65934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85900" y="2205037"/>
          <a:ext cx="6172199" cy="3209925"/>
        </p:xfrm>
        <a:graphic>
          <a:graphicData uri="http://schemas.openxmlformats.org/drawingml/2006/table">
            <a:tbl>
              <a:tblPr/>
              <a:tblGrid>
                <a:gridCol w="2221357"/>
                <a:gridCol w="828249"/>
                <a:gridCol w="1573990"/>
                <a:gridCol w="1548603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Workshop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Training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Mid Market/SMEC APSS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Mid Market Implement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По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мере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Data Networking APDS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on-line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комплектования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Video APDS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группы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Mid Market/SMEC APSS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Mid Market Implement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По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мере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Data Networking APDS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on-line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комплектования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Video APDS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группы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Mid Market/SMEC APSS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Mid Market Implement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По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мере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Data Networking APDS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on-line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комплектования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Video APDS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группы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6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20415"/>
            <a:ext cx="8229600" cy="838200"/>
          </a:xfrm>
        </p:spPr>
        <p:txBody>
          <a:bodyPr/>
          <a:lstStyle/>
          <a:p>
            <a:r>
              <a:rPr lang="ru-RU" dirty="0" smtClean="0"/>
              <a:t>Зарегистрируйтесь на </a:t>
            </a:r>
            <a:r>
              <a:rPr lang="en-US" dirty="0" smtClean="0"/>
              <a:t>Pre</a:t>
            </a:r>
            <a:r>
              <a:rPr lang="ru-RU" dirty="0" smtClean="0"/>
              <a:t>-</a:t>
            </a:r>
            <a:r>
              <a:rPr lang="en-US" dirty="0" smtClean="0"/>
              <a:t>sales</a:t>
            </a:r>
            <a:r>
              <a:rPr lang="ru-RU" dirty="0" smtClean="0"/>
              <a:t> Семинары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94399"/>
            <a:ext cx="8589350" cy="2133102"/>
          </a:xfrm>
        </p:spPr>
        <p:txBody>
          <a:bodyPr>
            <a:normAutofit/>
          </a:bodyPr>
          <a:lstStyle/>
          <a:p>
            <a:r>
              <a:rPr lang="ru-RU" dirty="0" smtClean="0"/>
              <a:t>В комплекте три онлайн-тренинга</a:t>
            </a:r>
          </a:p>
          <a:p>
            <a:pPr lvl="1"/>
            <a:r>
              <a:rPr lang="en-US" dirty="0" err="1" smtClean="0"/>
              <a:t>MidMarket</a:t>
            </a:r>
            <a:r>
              <a:rPr lang="en-US" dirty="0" smtClean="0"/>
              <a:t>/SMEC</a:t>
            </a:r>
          </a:p>
          <a:p>
            <a:pPr lvl="1"/>
            <a:r>
              <a:rPr lang="en-US" dirty="0" smtClean="0"/>
              <a:t>Data Networking</a:t>
            </a:r>
            <a:endParaRPr lang="ru-RU" dirty="0" smtClean="0"/>
          </a:p>
          <a:p>
            <a:pPr lvl="1"/>
            <a:r>
              <a:rPr lang="en-US" dirty="0" smtClean="0"/>
              <a:t>Video Collaboration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464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29940"/>
            <a:ext cx="8610600" cy="838200"/>
          </a:xfrm>
        </p:spPr>
        <p:txBody>
          <a:bodyPr/>
          <a:lstStyle/>
          <a:p>
            <a:r>
              <a:rPr lang="ru-RU" dirty="0" smtClean="0"/>
              <a:t>Зарегистрируйтесь на </a:t>
            </a:r>
            <a:r>
              <a:rPr lang="en-US" dirty="0" smtClean="0"/>
              <a:t>Installation / </a:t>
            </a:r>
            <a:r>
              <a:rPr lang="ru-RU" dirty="0"/>
              <a:t>А</a:t>
            </a:r>
            <a:r>
              <a:rPr lang="en-US" dirty="0" err="1" smtClean="0"/>
              <a:t>dmin</a:t>
            </a:r>
            <a:r>
              <a:rPr lang="ru-RU" dirty="0" smtClean="0"/>
              <a:t> Тренинг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Один тренинг для инженеров</a:t>
            </a:r>
          </a:p>
          <a:p>
            <a:pPr lvl="1"/>
            <a:r>
              <a:rPr lang="ru-RU" dirty="0" smtClean="0"/>
              <a:t>Три дня </a:t>
            </a:r>
            <a:r>
              <a:rPr lang="en-US" dirty="0" smtClean="0"/>
              <a:t>on site</a:t>
            </a:r>
            <a:r>
              <a:rPr lang="ru-RU" dirty="0"/>
              <a:t> </a:t>
            </a:r>
            <a:r>
              <a:rPr lang="ru-RU" dirty="0" smtClean="0"/>
              <a:t>– удаленного доступа нет</a:t>
            </a:r>
          </a:p>
          <a:p>
            <a:pPr lvl="1"/>
            <a:r>
              <a:rPr lang="ru-RU" dirty="0" smtClean="0"/>
              <a:t>Проводится в Москве</a:t>
            </a:r>
          </a:p>
          <a:p>
            <a:pPr lvl="2"/>
            <a:r>
              <a:rPr lang="ru-RU" dirty="0" smtClean="0"/>
              <a:t>Тренинг-центр </a:t>
            </a:r>
            <a:r>
              <a:rPr lang="en-US" dirty="0" smtClean="0"/>
              <a:t>Avaya</a:t>
            </a:r>
            <a:r>
              <a:rPr lang="ru-RU" dirty="0" smtClean="0"/>
              <a:t>, Космодамианская наб 52 стр. 4 этаж 12</a:t>
            </a:r>
          </a:p>
          <a:p>
            <a:r>
              <a:rPr lang="ru-RU" dirty="0" smtClean="0"/>
              <a:t>Состав тренинга</a:t>
            </a:r>
          </a:p>
          <a:p>
            <a:pPr lvl="1"/>
            <a:r>
              <a:rPr lang="en-US" dirty="0" smtClean="0"/>
              <a:t>IP Office Server Edition</a:t>
            </a:r>
          </a:p>
          <a:p>
            <a:pPr lvl="2"/>
            <a:r>
              <a:rPr lang="ru-RU" dirty="0" smtClean="0"/>
              <a:t>Установка, настройка, запуск</a:t>
            </a:r>
            <a:endParaRPr lang="en-US" dirty="0" smtClean="0"/>
          </a:p>
          <a:p>
            <a:pPr lvl="1"/>
            <a:r>
              <a:rPr lang="en-US" dirty="0" smtClean="0"/>
              <a:t>Data Networking for </a:t>
            </a:r>
            <a:r>
              <a:rPr lang="en-US" dirty="0" err="1" smtClean="0"/>
              <a:t>MidMarket</a:t>
            </a:r>
            <a:endParaRPr lang="ru-RU" dirty="0" smtClean="0"/>
          </a:p>
          <a:p>
            <a:pPr lvl="2"/>
            <a:r>
              <a:rPr lang="ru-RU" dirty="0" smtClean="0"/>
              <a:t>Коммутаторы, беспроводная сеть, управление доступом в сеть</a:t>
            </a:r>
          </a:p>
          <a:p>
            <a:pPr lvl="1"/>
            <a:r>
              <a:rPr lang="en-US" dirty="0" smtClean="0"/>
              <a:t>Video Collaboration for </a:t>
            </a:r>
            <a:r>
              <a:rPr lang="en-US" dirty="0" err="1" smtClean="0"/>
              <a:t>MidMarket</a:t>
            </a:r>
            <a:endParaRPr lang="ru-RU" dirty="0" smtClean="0"/>
          </a:p>
          <a:p>
            <a:pPr lvl="2"/>
            <a:r>
              <a:rPr lang="en-US" dirty="0" smtClean="0"/>
              <a:t>XT5000 </a:t>
            </a:r>
            <a:r>
              <a:rPr lang="ru-RU" dirty="0" smtClean="0"/>
              <a:t>в </a:t>
            </a:r>
            <a:r>
              <a:rPr lang="en-US" dirty="0" smtClean="0"/>
              <a:t>SMB-</a:t>
            </a:r>
            <a:r>
              <a:rPr lang="ru-RU" dirty="0" smtClean="0"/>
              <a:t>режиме, работа с мобильными и софт-клиентами</a:t>
            </a:r>
          </a:p>
          <a:p>
            <a:r>
              <a:rPr lang="ru-RU" dirty="0" smtClean="0"/>
              <a:t>Для регистрации на тренинг:</a:t>
            </a:r>
          </a:p>
          <a:p>
            <a:pPr lvl="1"/>
            <a:r>
              <a:rPr lang="ru-RU" dirty="0" smtClean="0"/>
              <a:t>Зарегистрируйтесь на </a:t>
            </a:r>
            <a:r>
              <a:rPr lang="en-US" dirty="0" smtClean="0">
                <a:hlinkClick r:id="rId2"/>
              </a:rPr>
              <a:t>http://avaya-learning.com</a:t>
            </a:r>
            <a:r>
              <a:rPr lang="en-US" dirty="0" smtClean="0"/>
              <a:t> </a:t>
            </a:r>
            <a:endParaRPr lang="ru-RU" dirty="0"/>
          </a:p>
          <a:p>
            <a:pPr lvl="1"/>
            <a:r>
              <a:rPr lang="ru-RU" dirty="0" smtClean="0"/>
              <a:t>Пришлите</a:t>
            </a:r>
            <a:r>
              <a:rPr lang="en-US" dirty="0" smtClean="0"/>
              <a:t> </a:t>
            </a:r>
            <a:r>
              <a:rPr lang="ru-RU" dirty="0" smtClean="0"/>
              <a:t>ФИО, название фирмы, емейл и </a:t>
            </a:r>
            <a:r>
              <a:rPr lang="en-US" dirty="0" smtClean="0"/>
              <a:t>AU </a:t>
            </a:r>
            <a:r>
              <a:rPr lang="ru-RU" dirty="0" smtClean="0"/>
              <a:t>логин</a:t>
            </a:r>
          </a:p>
          <a:p>
            <a:pPr lvl="2"/>
            <a:r>
              <a:rPr lang="ru-RU" dirty="0" smtClean="0"/>
              <a:t>На адрес </a:t>
            </a:r>
            <a:r>
              <a:rPr lang="en-US" dirty="0" smtClean="0">
                <a:hlinkClick r:id="rId3"/>
              </a:rPr>
              <a:t>aabogachev@avaya.com</a:t>
            </a:r>
            <a:r>
              <a:rPr lang="en-US" dirty="0" smtClean="0"/>
              <a:t> </a:t>
            </a:r>
            <a:r>
              <a:rPr lang="ru-RU" dirty="0" smtClean="0"/>
              <a:t>Андрею Богачеву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22" y="845413"/>
            <a:ext cx="8610828" cy="838200"/>
          </a:xfrm>
        </p:spPr>
        <p:txBody>
          <a:bodyPr/>
          <a:lstStyle/>
          <a:p>
            <a:r>
              <a:rPr lang="ru-RU" sz="2700" dirty="0" smtClean="0"/>
              <a:t>Сдайте Необходимые Сертификационные Экзамены по Завершению Тренинга по Программе </a:t>
            </a:r>
            <a:r>
              <a:rPr lang="en-GB" sz="2700" dirty="0" err="1" smtClean="0">
                <a:solidFill>
                  <a:srgbClr val="C00000"/>
                </a:solidFill>
              </a:rPr>
              <a:t>i</a:t>
            </a:r>
            <a:r>
              <a:rPr lang="en-GB" sz="2700" dirty="0" err="1" smtClean="0"/>
              <a:t>Connect</a:t>
            </a:r>
            <a:endParaRPr lang="en-US" sz="27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63348"/>
              </p:ext>
            </p:extLst>
          </p:nvPr>
        </p:nvGraphicFramePr>
        <p:xfrm>
          <a:off x="776378" y="1768416"/>
          <a:ext cx="7349704" cy="3252159"/>
        </p:xfrm>
        <a:graphic>
          <a:graphicData uri="http://schemas.openxmlformats.org/drawingml/2006/table">
            <a:tbl>
              <a:tblPr/>
              <a:tblGrid>
                <a:gridCol w="1188828"/>
                <a:gridCol w="1624750"/>
                <a:gridCol w="1350297"/>
                <a:gridCol w="1537041"/>
                <a:gridCol w="1648788"/>
              </a:tblGrid>
              <a:tr h="576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Решение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Workshop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Подготовит Вас к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Дальнейшие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Сертификации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788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Sales</a:t>
                      </a: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Design</a:t>
                      </a: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Implement</a:t>
                      </a: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Implement / Service</a:t>
                      </a: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8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SME - IPO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2X APSS Sales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часть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632523"/>
                      </a:bgClr>
                    </a:patt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2X </a:t>
                      </a:r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MidMarket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Engineers </a:t>
                      </a:r>
                      <a:b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(install </a:t>
                      </a:r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MidMarket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Solution Full Stack</a:t>
                      </a:r>
                      <a:b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incl. IPO-SE, Data</a:t>
                      </a:r>
                      <a:b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and Video)</a:t>
                      </a:r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2 x AIPS SMEC</a:t>
                      </a:r>
                      <a:endParaRPr lang="en-US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8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x ACSS SMEC</a:t>
                      </a:r>
                      <a:endParaRPr lang="en-US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83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Networking</a:t>
                      </a: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X APDS Design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часть</a:t>
                      </a:r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6325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 x AIPS WLAN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7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 x ACSS ERS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70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Radvision</a:t>
                      </a: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632523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6325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8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 x ACSS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Scopia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18" marR="9518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62"/>
          <p:cNvGrpSpPr/>
          <p:nvPr/>
        </p:nvGrpSpPr>
        <p:grpSpPr>
          <a:xfrm>
            <a:off x="1853900" y="2653156"/>
            <a:ext cx="5278144" cy="351547"/>
            <a:chOff x="1690492" y="2204396"/>
            <a:chExt cx="5278144" cy="351547"/>
          </a:xfrm>
        </p:grpSpPr>
        <p:sp>
          <p:nvSpPr>
            <p:cNvPr id="57" name="TextBox 56"/>
            <p:cNvSpPr txBox="1"/>
            <p:nvPr/>
          </p:nvSpPr>
          <p:spPr>
            <a:xfrm>
              <a:off x="5480719" y="2211022"/>
              <a:ext cx="1487917" cy="3427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en-GB" sz="1400" b="0" i="0" dirty="0" err="1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Синдикация</a:t>
              </a:r>
              <a:r>
                <a:rPr lang="en-GB" sz="1400" b="0" i="0" dirty="0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GB" sz="1400" b="0" i="0" dirty="0" err="1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контента</a:t>
              </a:r>
              <a:r>
                <a:rPr lang="en-GB" sz="1400" b="0" i="0" dirty="0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 </a:t>
              </a: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en-GB" sz="1400" b="0" i="0" dirty="0" err="1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веб-сайта</a:t>
              </a:r>
              <a:endParaRPr lang="en-GB" sz="1400" b="0" i="0" dirty="0">
                <a:solidFill>
                  <a:srgbClr val="A9A9A9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56028" y="2204396"/>
              <a:ext cx="1487917" cy="3427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en-GB" sz="1400" b="0" i="0" dirty="0" err="1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Инструменты</a:t>
              </a:r>
              <a:r>
                <a:rPr lang="en-GB" sz="1400" b="0" i="0" dirty="0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GB" sz="1400" b="0" i="0" dirty="0" err="1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маркетинга</a:t>
              </a:r>
              <a:endParaRPr lang="en-GB" sz="1400" b="0" i="0" dirty="0">
                <a:solidFill>
                  <a:srgbClr val="A9A9A9"/>
                </a:solidFill>
                <a:latin typeface="Arial"/>
                <a:ea typeface="+mn-ea"/>
                <a:cs typeface="+mn-cs"/>
              </a:endParaRP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en-GB" sz="1400" b="0" i="0" dirty="0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 и </a:t>
              </a:r>
              <a:r>
                <a:rPr lang="en-GB" sz="1400" b="0" i="0" dirty="0" err="1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обучение</a:t>
              </a:r>
              <a:endParaRPr lang="en-GB" sz="1400" b="0" i="0" dirty="0">
                <a:solidFill>
                  <a:srgbClr val="A9A9A9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90492" y="2213183"/>
              <a:ext cx="1487917" cy="3427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en-GB" sz="1400" b="0" i="0" dirty="0" err="1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Маркетинговая</a:t>
              </a:r>
              <a:r>
                <a:rPr lang="en-GB" sz="1400" b="0" i="0" dirty="0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ru-RU" sz="1400" b="0" i="0" dirty="0" smtClean="0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/>
              </a:r>
              <a:br>
                <a:rPr lang="ru-RU" sz="1400" b="0" i="0" dirty="0" smtClean="0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</a:br>
              <a:r>
                <a:rPr lang="en-GB" sz="1400" b="0" i="0" dirty="0" err="1" smtClean="0">
                  <a:solidFill>
                    <a:srgbClr val="A9A9A9"/>
                  </a:solidFill>
                  <a:latin typeface="Arial"/>
                  <a:ea typeface="+mn-ea"/>
                  <a:cs typeface="+mn-cs"/>
                </a:rPr>
                <a:t>поддержка</a:t>
              </a:r>
              <a:endParaRPr lang="en-GB" sz="1400" b="0" i="0" dirty="0">
                <a:solidFill>
                  <a:srgbClr val="A9A9A9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7" name="Trapezoid 66"/>
          <p:cNvSpPr/>
          <p:nvPr/>
        </p:nvSpPr>
        <p:spPr>
          <a:xfrm>
            <a:off x="335242" y="5812473"/>
            <a:ext cx="8455231" cy="486888"/>
          </a:xfrm>
          <a:prstGeom prst="trapezoid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>
              <a:lnSpc>
                <a:spcPct val="90000"/>
              </a:lnSpc>
            </a:pPr>
            <a:endParaRPr lang="en-GB" smtClean="0"/>
          </a:p>
        </p:txBody>
      </p:sp>
      <p:sp>
        <p:nvSpPr>
          <p:cNvPr id="64" name="Trapezoid 63"/>
          <p:cNvSpPr/>
          <p:nvPr/>
        </p:nvSpPr>
        <p:spPr>
          <a:xfrm>
            <a:off x="388904" y="4011561"/>
            <a:ext cx="8455231" cy="486888"/>
          </a:xfrm>
          <a:prstGeom prst="trapezoid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>
              <a:lnSpc>
                <a:spcPct val="90000"/>
              </a:lnSpc>
            </a:pPr>
            <a:endParaRPr lang="en-GB" smtClean="0"/>
          </a:p>
        </p:txBody>
      </p:sp>
      <p:sp>
        <p:nvSpPr>
          <p:cNvPr id="62" name="Trapezoid 61"/>
          <p:cNvSpPr/>
          <p:nvPr/>
        </p:nvSpPr>
        <p:spPr>
          <a:xfrm>
            <a:off x="429692" y="2210649"/>
            <a:ext cx="8455231" cy="486888"/>
          </a:xfrm>
          <a:prstGeom prst="trapezoid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>
              <a:lnSpc>
                <a:spcPct val="90000"/>
              </a:lnSpc>
            </a:pPr>
            <a:endParaRPr lang="en-GB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 t="19969" r="60296" b="3485"/>
          <a:stretch>
            <a:fillRect/>
          </a:stretch>
        </p:blipFill>
        <p:spPr bwMode="auto">
          <a:xfrm>
            <a:off x="7356685" y="3164835"/>
            <a:ext cx="935213" cy="104756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90" y="478399"/>
            <a:ext cx="9096010" cy="7637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C00000"/>
                </a:solidFill>
              </a:rPr>
              <a:t>Шаг 4: </a:t>
            </a:r>
            <a:r>
              <a:rPr lang="ru-RU" sz="2600" dirty="0" smtClean="0"/>
              <a:t>Начните работать и Используйте Инструментарий и  Ресурсы </a:t>
            </a:r>
            <a:r>
              <a:rPr lang="fr-BE" sz="2600" dirty="0" err="1" smtClean="0">
                <a:solidFill>
                  <a:srgbClr val="C00000"/>
                </a:solidFill>
              </a:rPr>
              <a:t>i</a:t>
            </a:r>
            <a:r>
              <a:rPr lang="fr-BE" sz="2600" dirty="0" err="1" smtClean="0"/>
              <a:t>Connect</a:t>
            </a:r>
            <a:r>
              <a:rPr lang="en-GB" sz="2600" dirty="0" smtClean="0"/>
              <a:t> </a:t>
            </a:r>
            <a:r>
              <a:rPr lang="ru-RU" sz="2600" dirty="0" smtClean="0"/>
              <a:t>Маркетинговой Поддержки</a:t>
            </a:r>
            <a:endParaRPr lang="en-GB" sz="2600" b="0" i="0" dirty="0">
              <a:solidFill>
                <a:srgbClr val="323232"/>
              </a:solidFill>
              <a:latin typeface="Arial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80306" y="1242556"/>
            <a:ext cx="1727200" cy="1482725"/>
            <a:chOff x="395536" y="2219375"/>
            <a:chExt cx="2784475" cy="2390775"/>
          </a:xfrm>
        </p:grpSpPr>
        <p:grpSp>
          <p:nvGrpSpPr>
            <p:cNvPr id="4" name="Group 97"/>
            <p:cNvGrpSpPr>
              <a:grpSpLocks/>
            </p:cNvGrpSpPr>
            <p:nvPr/>
          </p:nvGrpSpPr>
          <p:grpSpPr bwMode="auto">
            <a:xfrm>
              <a:off x="395536" y="2219375"/>
              <a:ext cx="2784475" cy="2390775"/>
              <a:chOff x="3155950" y="1038225"/>
              <a:chExt cx="2784475" cy="2390775"/>
            </a:xfrm>
          </p:grpSpPr>
          <p:sp>
            <p:nvSpPr>
              <p:cNvPr id="7" name="Oval 5"/>
              <p:cNvSpPr>
                <a:spLocks noChangeArrowheads="1"/>
              </p:cNvSpPr>
              <p:nvPr/>
            </p:nvSpPr>
            <p:spPr bwMode="auto">
              <a:xfrm>
                <a:off x="3155950" y="2737877"/>
                <a:ext cx="2784475" cy="69112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en-US" sz="1700" dirty="0">
                  <a:solidFill>
                    <a:srgbClr val="323232"/>
                  </a:solidFill>
                </a:endParaRPr>
              </a:p>
            </p:txBody>
          </p:sp>
          <p:grpSp>
            <p:nvGrpSpPr>
              <p:cNvPr id="5" name="Group 96"/>
              <p:cNvGrpSpPr>
                <a:grpSpLocks/>
              </p:cNvGrpSpPr>
              <p:nvPr/>
            </p:nvGrpSpPr>
            <p:grpSpPr bwMode="auto">
              <a:xfrm>
                <a:off x="3423203" y="1038225"/>
                <a:ext cx="2149488" cy="2059833"/>
                <a:chOff x="3423203" y="1038225"/>
                <a:chExt cx="2149488" cy="2059833"/>
              </a:xfrm>
            </p:grpSpPr>
            <p:pic>
              <p:nvPicPr>
                <p:cNvPr id="9" name="Picture 2" descr="C:\Documents and Settings\rgould\Desktop\Icon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91880" y="1038225"/>
                  <a:ext cx="2080811" cy="20598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Oval 9"/>
                <p:cNvSpPr/>
                <p:nvPr/>
              </p:nvSpPr>
              <p:spPr>
                <a:xfrm>
                  <a:off x="3736876" y="1291200"/>
                  <a:ext cx="1649652" cy="15897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19050">
                  <a:noFill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endParaRPr lang="en-GB" sz="1700"/>
                </a:p>
              </p:txBody>
            </p:sp>
            <p:pic>
              <p:nvPicPr>
                <p:cNvPr id="11" name="Picture 3" descr="C:\Documents and Settings\rgould\Desktop\reflection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423203" y="1038225"/>
                  <a:ext cx="2080811" cy="20598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" name="TextBox 101"/>
            <p:cNvSpPr txBox="1">
              <a:spLocks noChangeArrowheads="1"/>
            </p:cNvSpPr>
            <p:nvPr/>
          </p:nvSpPr>
          <p:spPr bwMode="auto">
            <a:xfrm>
              <a:off x="1175866" y="2683373"/>
              <a:ext cx="1192011" cy="914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ru-RU" sz="1700" b="1" dirty="0" smtClean="0">
                  <a:solidFill>
                    <a:schemeClr val="bg1"/>
                  </a:solidFill>
                  <a:latin typeface="Arial"/>
                </a:rPr>
                <a:t>Началь-</a:t>
              </a: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ru-RU" sz="1700" b="1" dirty="0" smtClean="0">
                  <a:solidFill>
                    <a:schemeClr val="bg1"/>
                  </a:solidFill>
                  <a:latin typeface="Arial"/>
                </a:rPr>
                <a:t>ные</a:t>
              </a: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ru-RU" sz="1700" b="1" i="0" dirty="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Шаги</a:t>
              </a:r>
              <a:endParaRPr lang="en-GB" sz="1700" b="1" i="0" dirty="0">
                <a:solidFill>
                  <a:schemeClr val="bg1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80310" y="3029066"/>
            <a:ext cx="1698625" cy="1482657"/>
            <a:chOff x="4414734" y="309330"/>
            <a:chExt cx="1349613" cy="1177083"/>
          </a:xfrm>
        </p:grpSpPr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4414734" y="309330"/>
              <a:ext cx="1349613" cy="1177083"/>
              <a:chOff x="3059832" y="3420709"/>
              <a:chExt cx="2784475" cy="2427045"/>
            </a:xfrm>
          </p:grpSpPr>
          <p:sp>
            <p:nvSpPr>
              <p:cNvPr id="15" name="Oval 5"/>
              <p:cNvSpPr>
                <a:spLocks noChangeArrowheads="1"/>
              </p:cNvSpPr>
              <p:nvPr/>
            </p:nvSpPr>
            <p:spPr bwMode="auto">
              <a:xfrm>
                <a:off x="3059832" y="5156508"/>
                <a:ext cx="2784475" cy="691246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en-US" sz="1700" dirty="0">
                  <a:solidFill>
                    <a:srgbClr val="323232"/>
                  </a:solidFill>
                </a:endParaRPr>
              </a:p>
            </p:txBody>
          </p:sp>
          <p:pic>
            <p:nvPicPr>
              <p:cNvPr id="16" name="Picture 2" descr="C:\Documents and Settings\rgould\Desktop\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95762" y="3456979"/>
                <a:ext cx="2080811" cy="2059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Oval 16"/>
              <p:cNvSpPr/>
              <p:nvPr/>
            </p:nvSpPr>
            <p:spPr>
              <a:xfrm>
                <a:off x="3613048" y="3709954"/>
                <a:ext cx="1649652" cy="1589786"/>
              </a:xfrm>
              <a:prstGeom prst="ellipse">
                <a:avLst/>
              </a:prstGeom>
              <a:solidFill>
                <a:srgbClr val="C00000"/>
              </a:solidFill>
              <a:ln w="1905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endParaRPr lang="en-GB" sz="1700"/>
              </a:p>
            </p:txBody>
          </p:sp>
          <p:pic>
            <p:nvPicPr>
              <p:cNvPr id="18" name="Picture 3" descr="C:\Documents and Settings\rgould\Desktop\reflectio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2635" y="3420709"/>
                <a:ext cx="2080811" cy="2059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Box 102"/>
            <p:cNvSpPr txBox="1">
              <a:spLocks noChangeArrowheads="1"/>
            </p:cNvSpPr>
            <p:nvPr/>
          </p:nvSpPr>
          <p:spPr bwMode="auto">
            <a:xfrm>
              <a:off x="4861760" y="571272"/>
              <a:ext cx="450653" cy="450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en-GB" sz="1700" b="1" i="0" dirty="0" err="1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Выход</a:t>
              </a:r>
              <a:r>
                <a:rPr lang="en-GB" sz="1700" b="1" i="0" dirty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 </a:t>
              </a:r>
              <a:endParaRPr lang="ru-RU" sz="1700" b="1" i="0" dirty="0" smtClean="0">
                <a:solidFill>
                  <a:schemeClr val="bg1"/>
                </a:solidFill>
                <a:latin typeface="Arial"/>
                <a:ea typeface="+mn-ea"/>
                <a:cs typeface="+mn-cs"/>
              </a:endParaRP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en-GB" sz="1700" b="1" i="0" dirty="0" err="1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на</a:t>
              </a:r>
              <a:r>
                <a:rPr lang="en-GB" sz="1700" b="1" i="0" dirty="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 </a:t>
              </a:r>
              <a:endParaRPr lang="en-GB" sz="1700" b="1" i="0" dirty="0">
                <a:solidFill>
                  <a:schemeClr val="bg1"/>
                </a:solidFill>
                <a:latin typeface="Arial"/>
                <a:ea typeface="+mn-ea"/>
                <a:cs typeface="+mn-cs"/>
              </a:endParaRP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en-GB" sz="1700" b="1" i="0" dirty="0" err="1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рынок</a:t>
              </a:r>
              <a:endParaRPr lang="en-GB" sz="1700" b="1" i="0" dirty="0">
                <a:solidFill>
                  <a:schemeClr val="bg1"/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print"/>
          <a:srcRect l="3593" t="20824" r="60957" b="11949"/>
          <a:stretch>
            <a:fillRect/>
          </a:stretch>
        </p:blipFill>
        <p:spPr bwMode="auto">
          <a:xfrm>
            <a:off x="6714874" y="3299588"/>
            <a:ext cx="841514" cy="927195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7" name="Picture 3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26" y="3256263"/>
            <a:ext cx="1514158" cy="9857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80306" y="4836428"/>
            <a:ext cx="1727200" cy="1482725"/>
            <a:chOff x="5751829" y="337874"/>
            <a:chExt cx="1372302" cy="1178271"/>
          </a:xfrm>
        </p:grpSpPr>
        <p:grpSp>
          <p:nvGrpSpPr>
            <p:cNvPr id="19" name="Group 99"/>
            <p:cNvGrpSpPr>
              <a:grpSpLocks/>
            </p:cNvGrpSpPr>
            <p:nvPr/>
          </p:nvGrpSpPr>
          <p:grpSpPr bwMode="auto">
            <a:xfrm>
              <a:off x="5751829" y="337874"/>
              <a:ext cx="1372302" cy="1178271"/>
              <a:chOff x="5888923" y="2060848"/>
              <a:chExt cx="2784475" cy="2390775"/>
            </a:xfrm>
          </p:grpSpPr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5888923" y="3760500"/>
                <a:ext cx="2784475" cy="69112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en-US" sz="1400" dirty="0">
                  <a:solidFill>
                    <a:srgbClr val="323232"/>
                  </a:solidFill>
                </a:endParaRPr>
              </a:p>
            </p:txBody>
          </p:sp>
          <p:pic>
            <p:nvPicPr>
              <p:cNvPr id="23" name="Picture 2" descr="C:\Documents and Settings\rgould\Desktop\Icon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24853" y="2060848"/>
                <a:ext cx="2080811" cy="2059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" descr="C:\Documents and Settings\rgould\Desktop\reflectio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03763" y="2060848"/>
                <a:ext cx="2080810" cy="2059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TextBox 103"/>
            <p:cNvSpPr txBox="1">
              <a:spLocks noChangeArrowheads="1"/>
            </p:cNvSpPr>
            <p:nvPr/>
          </p:nvSpPr>
          <p:spPr bwMode="auto">
            <a:xfrm>
              <a:off x="6136407" y="620706"/>
              <a:ext cx="587470" cy="450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en-GB" sz="1400" b="1" i="0" dirty="0" err="1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Приоритет</a:t>
              </a:r>
              <a:r>
                <a:rPr lang="ru-RU" sz="1400" b="1" i="0" dirty="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-</a:t>
              </a: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en-GB" sz="1400" b="1" i="0" dirty="0" err="1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ная</a:t>
              </a:r>
              <a:endParaRPr lang="en-GB" sz="1400" b="1" i="0" dirty="0">
                <a:solidFill>
                  <a:schemeClr val="bg1"/>
                </a:solidFill>
                <a:latin typeface="Arial"/>
                <a:ea typeface="+mn-ea"/>
                <a:cs typeface="+mn-cs"/>
              </a:endParaRP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en-GB" sz="1400" b="1" i="0" dirty="0" err="1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поддержка</a:t>
              </a:r>
              <a:endParaRPr lang="en-GB" sz="1400" b="1" i="0" dirty="0">
                <a:solidFill>
                  <a:schemeClr val="bg1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907510" y="5627101"/>
            <a:ext cx="1093271" cy="44855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5" tIns="45718" rIns="91435" bIns="45718" rtlCol="0">
            <a:noAutofit/>
          </a:bodyPr>
          <a:lstStyle/>
          <a:p>
            <a:pPr algn="ctr" defTabSz="914400">
              <a:lnSpc>
                <a:spcPct val="90000"/>
              </a:lnSpc>
              <a:buNone/>
            </a:pPr>
            <a:r>
              <a:rPr lang="en-GB" sz="2400" b="1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$$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0306" y="-313455"/>
            <a:ext cx="18472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6" name="Group 67"/>
          <p:cNvGrpSpPr/>
          <p:nvPr/>
        </p:nvGrpSpPr>
        <p:grpSpPr>
          <a:xfrm>
            <a:off x="2531368" y="4512795"/>
            <a:ext cx="5614692" cy="344516"/>
            <a:chOff x="3551211" y="2980192"/>
            <a:chExt cx="5614692" cy="344516"/>
          </a:xfrm>
        </p:grpSpPr>
        <p:sp>
          <p:nvSpPr>
            <p:cNvPr id="32" name="TextBox 31"/>
            <p:cNvSpPr txBox="1"/>
            <p:nvPr/>
          </p:nvSpPr>
          <p:spPr>
            <a:xfrm>
              <a:off x="5175795" y="2981707"/>
              <a:ext cx="1487917" cy="3427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ru-RU" sz="1400" b="0" i="0" dirty="0" smtClean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	</a:t>
              </a:r>
              <a:r>
                <a:rPr lang="en-GB" sz="1400" b="0" i="0" dirty="0" smtClean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EBC</a:t>
              </a:r>
              <a:endParaRPr lang="en-GB" sz="14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51211" y="2980192"/>
              <a:ext cx="1487917" cy="3427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en-GB" sz="1400" b="0" i="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Программы</a:t>
              </a:r>
              <a:r>
                <a:rPr lang="en-GB" sz="1400" b="0" i="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GB" sz="1400" b="0" i="0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самообслуживания</a:t>
              </a:r>
              <a:r>
                <a:rPr lang="en-GB" sz="1400" b="0" i="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 </a:t>
              </a: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en-GB" sz="1400" b="0" i="1" dirty="0" err="1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через</a:t>
              </a:r>
              <a:r>
                <a:rPr lang="en-GB" sz="1400" b="0" i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 PMC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77986" y="2981948"/>
              <a:ext cx="1487917" cy="3427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ru-RU" sz="1400" b="0" i="0" dirty="0" smtClean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Дополнительные</a:t>
              </a: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ru-RU" sz="1400" dirty="0" smtClean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материалы</a:t>
              </a:r>
              <a:endParaRPr lang="en-GB" sz="14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roup 67"/>
          <p:cNvGrpSpPr/>
          <p:nvPr/>
        </p:nvGrpSpPr>
        <p:grpSpPr>
          <a:xfrm>
            <a:off x="1623506" y="6328766"/>
            <a:ext cx="5680269" cy="378583"/>
            <a:chOff x="1327780" y="3036577"/>
            <a:chExt cx="5680269" cy="378583"/>
          </a:xfrm>
        </p:grpSpPr>
        <p:sp>
          <p:nvSpPr>
            <p:cNvPr id="61" name="TextBox 60"/>
            <p:cNvSpPr txBox="1"/>
            <p:nvPr/>
          </p:nvSpPr>
          <p:spPr>
            <a:xfrm>
              <a:off x="5520132" y="3068295"/>
              <a:ext cx="1487917" cy="3427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400">
                <a:lnSpc>
                  <a:spcPct val="90000"/>
                </a:lnSpc>
                <a:buNone/>
              </a:pPr>
              <a:r>
                <a:rPr lang="ru-RU" sz="1400" b="0" i="0" dirty="0" smtClean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Мероприятия для </a:t>
              </a:r>
            </a:p>
            <a:p>
              <a:pPr algn="ctr" defTabSz="914400">
                <a:lnSpc>
                  <a:spcPct val="90000"/>
                </a:lnSpc>
                <a:buNone/>
              </a:pPr>
              <a:r>
                <a:rPr lang="ru-RU" sz="1400" b="0" i="0" dirty="0" smtClean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клиентов</a:t>
              </a:r>
              <a:endParaRPr lang="en-GB" sz="14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27780" y="3036577"/>
              <a:ext cx="2162392" cy="3785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 defTabSz="914400">
                <a:lnSpc>
                  <a:spcPct val="90000"/>
                </a:lnSpc>
                <a:buNone/>
              </a:pPr>
              <a:r>
                <a:rPr lang="ru-RU" sz="1400" dirty="0" smtClean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Обсуждение </a:t>
              </a:r>
              <a:r>
                <a:rPr lang="ru-RU" sz="1400" b="0" i="0" dirty="0" smtClean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GB" sz="1400" b="0" i="0" dirty="0" smtClean="0">
                  <a:solidFill>
                    <a:schemeClr val="bg1">
                      <a:lumMod val="65000"/>
                    </a:schemeClr>
                  </a:solidFill>
                  <a:latin typeface="Arial"/>
                  <a:ea typeface="+mn-ea"/>
                  <a:cs typeface="+mn-cs"/>
                </a:rPr>
                <a:t>MDF</a:t>
              </a:r>
              <a:endParaRPr lang="en-GB" sz="14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30" name="Picture 6" descr="http://sharedvue.com/images/inset-connect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15" y="1399445"/>
            <a:ext cx="1439433" cy="105045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RAGqA30qF_v2SVhIMjmyzPd4s1OPKhPJ9wC2aFusnX-rGo70YX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25" y="1399446"/>
            <a:ext cx="1539323" cy="105045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731714" y="3838842"/>
            <a:ext cx="1209445" cy="44855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5" tIns="45718" rIns="91435" bIns="45718" rtlCol="0">
            <a:noAutofit/>
          </a:bodyPr>
          <a:lstStyle/>
          <a:p>
            <a:pPr algn="ctr" defTabSz="914400">
              <a:lnSpc>
                <a:spcPct val="90000"/>
              </a:lnSpc>
              <a:buNone/>
            </a:pPr>
            <a:r>
              <a:rPr lang="en-GB" sz="2400" b="1" i="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EBC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865636027"/>
              </p:ext>
            </p:extLst>
          </p:nvPr>
        </p:nvGraphicFramePr>
        <p:xfrm>
          <a:off x="3788324" y="5147867"/>
          <a:ext cx="1177363" cy="107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40" name="Picture 16" descr="https://encrypted-tbn0.gstatic.com/images?q=tbn:ANd9GcRfAM7pEMaRZQmMMd00M3iVcBMscf_y7ijhEp81-6_p_uyVuap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12" y="5286564"/>
            <a:ext cx="1176242" cy="78245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crypted-tbn1.gstatic.com/images?q=tbn:ANd9GcQ433CosbJGRUiyOOnVhyulswh1TC1_EdIJf2ysce5MuOvVZga7M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98" y="1386568"/>
            <a:ext cx="1277592" cy="11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848520" y="6325924"/>
            <a:ext cx="1487917" cy="342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Avaya Generated Leads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4" grpId="0" animBg="1"/>
      <p:bldP spid="62" grpId="0" animBg="1"/>
      <p:bldP spid="36" grpId="0" animBg="1"/>
      <p:bldP spid="66" grpId="0" animBg="1"/>
      <p:bldGraphic spid="2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4000" y="1560513"/>
            <a:ext cx="8820150" cy="52974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b"/>
          <a:lstStyle/>
          <a:p>
            <a:pPr algn="ctr">
              <a:lnSpc>
                <a:spcPct val="90000"/>
              </a:lnSpc>
              <a:defRPr/>
            </a:pP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79388" y="444500"/>
            <a:ext cx="8937625" cy="838200"/>
          </a:xfrm>
        </p:spPr>
        <p:txBody>
          <a:bodyPr anchor="ctr"/>
          <a:lstStyle/>
          <a:p>
            <a:r>
              <a:rPr lang="en-US" smtClean="0"/>
              <a:t>i</a:t>
            </a:r>
            <a:r>
              <a:rPr lang="en-GB" smtClean="0"/>
              <a:t>Connect Marketing Welcome Pack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92138" y="1524000"/>
            <a:ext cx="11557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b="1">
                <a:solidFill>
                  <a:srgbClr val="323232"/>
                </a:solidFill>
              </a:rPr>
              <a:t>                                      </a:t>
            </a:r>
            <a:r>
              <a:rPr lang="ru-RU" b="1">
                <a:solidFill>
                  <a:srgbClr val="323232"/>
                </a:solidFill>
              </a:rPr>
              <a:t>БРЕНДИРОВАННЫЕ СУМКИ </a:t>
            </a:r>
            <a:endParaRPr lang="en-GB" b="1">
              <a:solidFill>
                <a:srgbClr val="323232"/>
              </a:solidFill>
            </a:endParaRPr>
          </a:p>
        </p:txBody>
      </p:sp>
      <p:sp>
        <p:nvSpPr>
          <p:cNvPr id="11269" name="TextBox 15"/>
          <p:cNvSpPr txBox="1">
            <a:spLocks noChangeArrowheads="1"/>
          </p:cNvSpPr>
          <p:nvPr/>
        </p:nvSpPr>
        <p:spPr bwMode="auto">
          <a:xfrm>
            <a:off x="1616075" y="4019550"/>
            <a:ext cx="1708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323232"/>
                </a:solidFill>
              </a:rPr>
              <a:t>ПЛАКЕТКА </a:t>
            </a:r>
            <a:r>
              <a:rPr lang="en-GB" b="1">
                <a:solidFill>
                  <a:srgbClr val="323232"/>
                </a:solidFill>
              </a:rPr>
              <a:t>iConnect</a:t>
            </a:r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7308850" y="6092825"/>
            <a:ext cx="1155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1600" b="1">
                <a:solidFill>
                  <a:srgbClr val="323232"/>
                </a:solidFill>
              </a:rPr>
              <a:t>PLUS ACCESS 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1600" b="1">
                <a:solidFill>
                  <a:srgbClr val="323232"/>
                </a:solidFill>
              </a:rPr>
              <a:t>TO DIGITAL TOOLKIT</a:t>
            </a:r>
          </a:p>
        </p:txBody>
      </p:sp>
      <p:sp>
        <p:nvSpPr>
          <p:cNvPr id="11271" name="TextBox 24"/>
          <p:cNvSpPr txBox="1">
            <a:spLocks noChangeArrowheads="1"/>
          </p:cNvSpPr>
          <p:nvPr/>
        </p:nvSpPr>
        <p:spPr bwMode="auto">
          <a:xfrm>
            <a:off x="7131050" y="1981200"/>
            <a:ext cx="1762125" cy="4075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11272" name="TextBox 37"/>
          <p:cNvSpPr txBox="1">
            <a:spLocks noChangeArrowheads="1"/>
          </p:cNvSpPr>
          <p:nvPr/>
        </p:nvSpPr>
        <p:spPr bwMode="auto">
          <a:xfrm>
            <a:off x="7235825" y="1538288"/>
            <a:ext cx="1657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b="1">
                <a:solidFill>
                  <a:srgbClr val="323232"/>
                </a:solidFill>
              </a:rPr>
              <a:t>РОЛЛ АП</a:t>
            </a:r>
            <a:endParaRPr lang="en-GB" b="1">
              <a:solidFill>
                <a:srgbClr val="323232"/>
              </a:solidFill>
            </a:endParaRPr>
          </a:p>
        </p:txBody>
      </p:sp>
      <p:sp>
        <p:nvSpPr>
          <p:cNvPr id="11273" name="TextBox 38"/>
          <p:cNvSpPr txBox="1">
            <a:spLocks noChangeArrowheads="1"/>
          </p:cNvSpPr>
          <p:nvPr/>
        </p:nvSpPr>
        <p:spPr bwMode="auto">
          <a:xfrm>
            <a:off x="3151188" y="1549400"/>
            <a:ext cx="17081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GB" b="1">
              <a:solidFill>
                <a:srgbClr val="323232"/>
              </a:solidFill>
            </a:endParaRPr>
          </a:p>
        </p:txBody>
      </p:sp>
      <p:pic>
        <p:nvPicPr>
          <p:cNvPr id="11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981200"/>
            <a:ext cx="29876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4298774"/>
            <a:ext cx="1732189" cy="220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2060575"/>
            <a:ext cx="1497012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120900"/>
            <a:ext cx="211931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8" name="TextBox 43"/>
          <p:cNvSpPr txBox="1">
            <a:spLocks noChangeArrowheads="1"/>
          </p:cNvSpPr>
          <p:nvPr/>
        </p:nvSpPr>
        <p:spPr bwMode="auto">
          <a:xfrm>
            <a:off x="4664075" y="3937000"/>
            <a:ext cx="17081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b="1">
                <a:solidFill>
                  <a:srgbClr val="323232"/>
                </a:solidFill>
              </a:rPr>
              <a:t>A3 </a:t>
            </a:r>
            <a:r>
              <a:rPr lang="ru-RU" b="1">
                <a:solidFill>
                  <a:srgbClr val="323232"/>
                </a:solidFill>
              </a:rPr>
              <a:t>ПОСТЕРЫ</a:t>
            </a:r>
            <a:endParaRPr lang="en-GB" b="1">
              <a:solidFill>
                <a:srgbClr val="323232"/>
              </a:solidFill>
            </a:endParaRPr>
          </a:p>
        </p:txBody>
      </p:sp>
      <p:pic>
        <p:nvPicPr>
          <p:cNvPr id="1127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94213"/>
            <a:ext cx="941387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0" name="TextBox 44"/>
          <p:cNvSpPr txBox="1">
            <a:spLocks noChangeArrowheads="1"/>
          </p:cNvSpPr>
          <p:nvPr/>
        </p:nvSpPr>
        <p:spPr bwMode="auto">
          <a:xfrm>
            <a:off x="4308475" y="1524000"/>
            <a:ext cx="1706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b="1">
                <a:solidFill>
                  <a:srgbClr val="323232"/>
                </a:solidFill>
              </a:rPr>
              <a:t>ЖУРНАЛ 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b="1">
                <a:solidFill>
                  <a:srgbClr val="323232"/>
                </a:solidFill>
              </a:rPr>
              <a:t>INNOVATIONS</a:t>
            </a:r>
          </a:p>
          <a:p>
            <a:pPr algn="ctr" eaLnBrk="1" hangingPunct="1">
              <a:lnSpc>
                <a:spcPct val="90000"/>
              </a:lnSpc>
            </a:pPr>
            <a:endParaRPr lang="en-GB" b="1">
              <a:solidFill>
                <a:srgbClr val="323232"/>
              </a:solidFill>
            </a:endParaRPr>
          </a:p>
        </p:txBody>
      </p:sp>
      <p:pic>
        <p:nvPicPr>
          <p:cNvPr id="1128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444500"/>
            <a:ext cx="27606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33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>
          <a:xfrm>
            <a:off x="255588" y="458788"/>
            <a:ext cx="4779962" cy="601662"/>
          </a:xfrm>
        </p:spPr>
        <p:txBody>
          <a:bodyPr/>
          <a:lstStyle/>
          <a:p>
            <a:r>
              <a:rPr lang="en-GB" b="1" dirty="0" smtClean="0"/>
              <a:t>Midmarket program assets</a:t>
            </a:r>
            <a:endParaRPr lang="en-US" altLang="en-US" b="1" dirty="0" smtClean="0">
              <a:solidFill>
                <a:schemeClr val="accent1"/>
              </a:solidFill>
            </a:endParaRPr>
          </a:p>
        </p:txBody>
      </p:sp>
      <p:sp>
        <p:nvSpPr>
          <p:cNvPr id="10" name="AutoShape 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688388" y="6610350"/>
            <a:ext cx="381000" cy="187325"/>
          </a:xfrm>
          <a:prstGeom prst="rightArrow">
            <a:avLst>
              <a:gd name="adj1" fmla="val 50000"/>
              <a:gd name="adj2" fmla="val 64177"/>
            </a:avLst>
          </a:prstGeom>
          <a:solidFill>
            <a:schemeClr val="bg2">
              <a:lumMod val="9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775" y="1477963"/>
            <a:ext cx="808355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Top Assets 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/>
              <a:t>Видео и микросайт </a:t>
            </a:r>
            <a:r>
              <a:rPr lang="en-US" sz="1200" dirty="0">
                <a:hlinkClick r:id="rId3"/>
              </a:rPr>
              <a:t>http://www2.avaya.com/ru/campaigns/mid-market/index.html</a:t>
            </a:r>
            <a:endParaRPr lang="en-US" sz="12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1200" dirty="0"/>
              <a:t>Электронная книга по решениям для малого и среднего бизнеса</a:t>
            </a:r>
          </a:p>
          <a:p>
            <a:pPr>
              <a:defRPr/>
            </a:pPr>
            <a:r>
              <a:rPr lang="en-US" sz="1200" dirty="0"/>
              <a:t>3.</a:t>
            </a:r>
            <a:r>
              <a:rPr lang="ru-RU" sz="1200" dirty="0"/>
              <a:t>Инструкция по решениям </a:t>
            </a:r>
            <a:r>
              <a:rPr lang="en-US" sz="1200" dirty="0"/>
              <a:t> Avaya </a:t>
            </a:r>
            <a:r>
              <a:rPr lang="ru-RU" sz="1200" dirty="0"/>
              <a:t>для среднего и малого бизнеса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4.</a:t>
            </a:r>
            <a:r>
              <a:rPr lang="ru-RU" sz="1200" dirty="0"/>
              <a:t> Брошюра «Совместная работа в режиме реального времени»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5.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Руководство </a:t>
            </a:r>
            <a:r>
              <a:rPr lang="en-US" sz="1200" dirty="0"/>
              <a:t>Avaya:</a:t>
            </a:r>
            <a:r>
              <a:rPr lang="ru-RU" sz="1200" dirty="0"/>
              <a:t> Топ 4 основные задачи в среднем и малом бизнесе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6.  Avaya IP Office </a:t>
            </a:r>
            <a:r>
              <a:rPr lang="ru-RU" sz="1200" dirty="0"/>
              <a:t>инфографика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7. </a:t>
            </a:r>
            <a:r>
              <a:rPr lang="ru-RU" sz="1200" dirty="0"/>
              <a:t>Брошюра «10 вещей для успешной мобильной работы с использованием видео»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8.</a:t>
            </a:r>
            <a:r>
              <a:rPr lang="ru-RU" sz="1200" dirty="0"/>
              <a:t> Брошюра «Что нового в </a:t>
            </a:r>
            <a:r>
              <a:rPr lang="en-US" sz="1200" dirty="0"/>
              <a:t>IP Office 9.0</a:t>
            </a:r>
            <a:r>
              <a:rPr lang="ru-RU" sz="1200" dirty="0"/>
              <a:t>»</a:t>
            </a:r>
            <a:r>
              <a:rPr lang="en-US" sz="1200" dirty="0"/>
              <a:t> 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17500" y="4175125"/>
            <a:ext cx="6753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Demand Generation Assets </a:t>
            </a:r>
          </a:p>
          <a:p>
            <a:endParaRPr lang="en-US" dirty="0"/>
          </a:p>
          <a:p>
            <a:r>
              <a:rPr lang="en-US" sz="1200" dirty="0"/>
              <a:t>1. </a:t>
            </a:r>
            <a:r>
              <a:rPr lang="ru-RU" sz="1200" dirty="0"/>
              <a:t>Баннеры</a:t>
            </a:r>
            <a:endParaRPr lang="en-US" sz="1200" dirty="0"/>
          </a:p>
          <a:p>
            <a:r>
              <a:rPr lang="en-US" sz="1200" dirty="0"/>
              <a:t>6. </a:t>
            </a:r>
            <a:r>
              <a:rPr lang="ru-RU" sz="1200" dirty="0"/>
              <a:t>Постеры</a:t>
            </a:r>
            <a:endParaRPr lang="en-US" sz="1200" dirty="0"/>
          </a:p>
          <a:p>
            <a:r>
              <a:rPr lang="en-US" sz="1200" dirty="0"/>
              <a:t>7. </a:t>
            </a:r>
            <a:r>
              <a:rPr lang="ru-RU" sz="1200" dirty="0"/>
              <a:t>Подпись для </a:t>
            </a:r>
            <a:r>
              <a:rPr lang="en-US" sz="1200" dirty="0"/>
              <a:t> Email</a:t>
            </a:r>
          </a:p>
          <a:p>
            <a:r>
              <a:rPr lang="en-US" sz="1200" dirty="0"/>
              <a:t>10. Partner Marketing Central (PMC) </a:t>
            </a:r>
            <a:r>
              <a:rPr lang="ru-RU" sz="1200" dirty="0"/>
              <a:t> - бесплатный партнерскийпортал для получения маркетинговых материалов</a:t>
            </a:r>
            <a:endParaRPr lang="en-US" sz="1200" dirty="0"/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824038"/>
            <a:ext cx="18542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4851400"/>
            <a:ext cx="21193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614738"/>
            <a:ext cx="7302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364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0825" y="3575050"/>
            <a:ext cx="8710613" cy="196373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7150" lvl="1" indent="174625">
              <a:buFont typeface="Arial" pitchFamily="34" charset="0"/>
              <a:buChar char="•"/>
              <a:defRPr/>
            </a:pPr>
            <a:r>
              <a:rPr lang="ru-RU" sz="1400" dirty="0"/>
              <a:t>Интструкции и формы для маркетингово планирования</a:t>
            </a:r>
            <a:endParaRPr lang="en-US" sz="1400" dirty="0"/>
          </a:p>
          <a:p>
            <a:pPr marL="57150" lvl="1" indent="174625">
              <a:buFont typeface="Arial" pitchFamily="34" charset="0"/>
              <a:buChar char="•"/>
              <a:defRPr/>
            </a:pPr>
            <a:r>
              <a:rPr lang="en-US" sz="1400" dirty="0"/>
              <a:t>Ready Made Campaigns</a:t>
            </a:r>
          </a:p>
          <a:p>
            <a:pPr marL="57150" lvl="1" indent="174625">
              <a:buFont typeface="Arial" pitchFamily="34" charset="0"/>
              <a:buChar char="•"/>
              <a:defRPr/>
            </a:pPr>
            <a:r>
              <a:rPr lang="en-US" sz="1400" dirty="0"/>
              <a:t>Email campaigns</a:t>
            </a:r>
          </a:p>
          <a:p>
            <a:pPr marL="57150" lvl="1" indent="174625">
              <a:buFont typeface="Arial" pitchFamily="34" charset="0"/>
              <a:buChar char="•"/>
              <a:defRPr/>
            </a:pPr>
            <a:r>
              <a:rPr lang="en-US" sz="1400" dirty="0"/>
              <a:t>OFT </a:t>
            </a:r>
            <a:r>
              <a:rPr lang="ru-RU" sz="1400" dirty="0"/>
              <a:t>файлы</a:t>
            </a:r>
            <a:endParaRPr lang="en-US" sz="1400" dirty="0"/>
          </a:p>
          <a:p>
            <a:pPr marL="57150" lvl="1" indent="174625">
              <a:buFont typeface="Arial" pitchFamily="34" charset="0"/>
              <a:buChar char="•"/>
              <a:defRPr/>
            </a:pPr>
            <a:r>
              <a:rPr lang="ru-RU" sz="1400" dirty="0"/>
              <a:t>Постеры, принты</a:t>
            </a:r>
            <a:endParaRPr lang="en-US" sz="1400" dirty="0"/>
          </a:p>
        </p:txBody>
      </p:sp>
      <p:pic>
        <p:nvPicPr>
          <p:cNvPr id="13315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122363"/>
            <a:ext cx="469106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b="7007"/>
          <a:stretch>
            <a:fillRect/>
          </a:stretch>
        </p:blipFill>
        <p:spPr bwMode="auto">
          <a:xfrm>
            <a:off x="1872834" y="5538914"/>
            <a:ext cx="5184576" cy="955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Rounded Rectangle 21"/>
          <p:cNvSpPr/>
          <p:nvPr/>
        </p:nvSpPr>
        <p:spPr>
          <a:xfrm>
            <a:off x="1420813" y="2174875"/>
            <a:ext cx="2967037" cy="137318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1300" b="1">
                <a:solidFill>
                  <a:srgbClr val="323232"/>
                </a:solidFill>
                <a:cs typeface="Arial" charset="0"/>
              </a:rPr>
              <a:t>Partner Marketing Central:</a:t>
            </a:r>
          </a:p>
          <a:p>
            <a:pPr algn="ctr"/>
            <a:r>
              <a:rPr lang="ru-RU" sz="1300" b="1">
                <a:solidFill>
                  <a:srgbClr val="800000"/>
                </a:solidFill>
                <a:cs typeface="Arial" charset="0"/>
              </a:rPr>
              <a:t>БЕСПЛАТНЫЙ ресурс маркетинговой поддержки для партнеров</a:t>
            </a:r>
            <a:endParaRPr lang="en-US" sz="1300">
              <a:solidFill>
                <a:srgbClr val="323232"/>
              </a:solidFill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14913" y="2176463"/>
            <a:ext cx="2946400" cy="1398587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3975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Преимущества</a:t>
            </a:r>
            <a:endParaRPr lang="es-CO" sz="14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/>
              <a:t>Лекий поиск и карта сайта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/>
              <a:t>E-marketing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/>
              <a:t>Отчетность и аналитика</a:t>
            </a:r>
            <a:endParaRPr lang="en-US" sz="14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/>
              <a:t>CRM </a:t>
            </a:r>
            <a:r>
              <a:rPr lang="ru-RU" sz="1400" dirty="0"/>
              <a:t>и интеграция с </a:t>
            </a:r>
            <a:r>
              <a:rPr lang="en-US" sz="1400" dirty="0"/>
              <a:t>Social Media</a:t>
            </a:r>
          </a:p>
        </p:txBody>
      </p: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4144963" y="4237038"/>
            <a:ext cx="4687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457200" indent="174625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ru-RU" sz="1400"/>
              <a:t>Микро-сайты/страница запуска микро-сайта</a:t>
            </a:r>
            <a:endParaRPr lang="en-US" sz="1400"/>
          </a:p>
          <a:p>
            <a:pPr lvl="1">
              <a:buFont typeface="Arial" charset="0"/>
              <a:buChar char="•"/>
            </a:pPr>
            <a:r>
              <a:rPr lang="ru-RU" sz="1400"/>
              <a:t>Онлайн-баннеры</a:t>
            </a:r>
            <a:endParaRPr lang="en-US" sz="1400"/>
          </a:p>
          <a:p>
            <a:pPr lvl="1">
              <a:buFont typeface="Arial" charset="0"/>
              <a:buChar char="•"/>
            </a:pPr>
            <a:r>
              <a:rPr lang="ru-RU" sz="1400"/>
              <a:t>Семинары </a:t>
            </a:r>
          </a:p>
          <a:p>
            <a:pPr lvl="1">
              <a:buFont typeface="Arial" charset="0"/>
              <a:buChar char="•"/>
            </a:pPr>
            <a:r>
              <a:rPr lang="ru-RU" sz="1400"/>
              <a:t>Скрипты для телемаркетинга</a:t>
            </a:r>
            <a:endParaRPr lang="en-US" sz="1400"/>
          </a:p>
          <a:p>
            <a:pPr lvl="1">
              <a:buFont typeface="Arial" charset="0"/>
              <a:buChar char="•"/>
            </a:pPr>
            <a:r>
              <a:rPr lang="ru-RU" sz="1400"/>
              <a:t>Уведомления о лидах и отчеты по кампаниям</a:t>
            </a:r>
            <a:endParaRPr lang="en-US" sz="14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7188" y="511175"/>
            <a:ext cx="9188450" cy="720725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Avaya Partner Marketing Central</a:t>
            </a:r>
            <a:r>
              <a:rPr lang="ru-RU" sz="2800" dirty="0">
                <a:latin typeface="+mj-lt"/>
                <a:ea typeface="+mj-ea"/>
                <a:cs typeface="+mj-cs"/>
              </a:rPr>
              <a:t> (</a:t>
            </a:r>
            <a:r>
              <a:rPr lang="en-US" sz="2800" dirty="0">
                <a:latin typeface="+mj-lt"/>
                <a:ea typeface="+mj-ea"/>
                <a:cs typeface="+mj-cs"/>
              </a:rPr>
              <a:t>PMC)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ru-RU" sz="16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Программа самообслуживания через </a:t>
            </a:r>
            <a:r>
              <a:rPr lang="en-US" sz="16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PMC</a:t>
            </a:r>
          </a:p>
        </p:txBody>
      </p:sp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541338" y="1301750"/>
            <a:ext cx="3930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>
                <a:hlinkClick r:id="rId6"/>
              </a:rPr>
              <a:t>www.avaya.com/partnermarketing</a:t>
            </a:r>
            <a:r>
              <a:rPr lang="en-US" sz="2000" dirty="0"/>
              <a:t> </a:t>
            </a:r>
          </a:p>
        </p:txBody>
      </p:sp>
      <p:sp>
        <p:nvSpPr>
          <p:cNvPr id="13322" name="AutoShape 6">
            <a:hlinkClick r:id="rId7"/>
          </p:cNvPr>
          <p:cNvSpPr>
            <a:spLocks noChangeArrowheads="1"/>
          </p:cNvSpPr>
          <p:nvPr/>
        </p:nvSpPr>
        <p:spPr bwMode="auto">
          <a:xfrm>
            <a:off x="8688388" y="6610350"/>
            <a:ext cx="381000" cy="187325"/>
          </a:xfrm>
          <a:prstGeom prst="rightArrow">
            <a:avLst>
              <a:gd name="adj1" fmla="val 50000"/>
              <a:gd name="adj2" fmla="val 64181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3323" name="Rectangle 1"/>
          <p:cNvSpPr>
            <a:spLocks noChangeArrowheads="1"/>
          </p:cNvSpPr>
          <p:nvPr/>
        </p:nvSpPr>
        <p:spPr bwMode="auto">
          <a:xfrm>
            <a:off x="3263900" y="6519863"/>
            <a:ext cx="337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PMC Video on </a:t>
            </a:r>
            <a:r>
              <a:rPr lang="en-US" sz="1400">
                <a:hlinkClick r:id="rId7"/>
              </a:rPr>
              <a:t>http://avaya.zift123.com/</a:t>
            </a:r>
            <a:r>
              <a:rPr lang="en-US" sz="1400"/>
              <a:t> </a:t>
            </a:r>
          </a:p>
        </p:txBody>
      </p:sp>
      <p:pic>
        <p:nvPicPr>
          <p:cNvPr id="133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36713"/>
            <a:ext cx="804862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06321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3934" y="1020027"/>
            <a:ext cx="8160616" cy="223357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6000"/>
                </a:schemeClr>
              </a:gs>
              <a:gs pos="50000">
                <a:schemeClr val="bg1">
                  <a:alpha val="51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 w="635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tIns="91440" rtlCol="0" anchor="t"/>
          <a:lstStyle/>
          <a:p>
            <a:pPr marL="228600" indent="-228600">
              <a:lnSpc>
                <a:spcPct val="90000"/>
              </a:lnSpc>
              <a:spcBef>
                <a:spcPts val="300"/>
              </a:spcBef>
              <a:buClr>
                <a:srgbClr val="CC0000"/>
              </a:buClr>
              <a:buFont typeface="Webdings"/>
              <a:buChar char="4"/>
            </a:pPr>
            <a:r>
              <a:rPr lang="ru-RU" sz="1400" dirty="0" smtClean="0">
                <a:solidFill>
                  <a:srgbClr val="323232"/>
                </a:solidFill>
              </a:rPr>
              <a:t>Мотивация </a:t>
            </a:r>
            <a:r>
              <a:rPr lang="ru-RU" sz="1400" dirty="0">
                <a:solidFill>
                  <a:srgbClr val="323232"/>
                </a:solidFill>
              </a:rPr>
              <a:t>для </a:t>
            </a:r>
            <a:r>
              <a:rPr lang="ru-RU" sz="1400" dirty="0" smtClean="0">
                <a:solidFill>
                  <a:srgbClr val="323232"/>
                </a:solidFill>
              </a:rPr>
              <a:t>менеджеров по продажам реселлера </a:t>
            </a:r>
            <a:r>
              <a:rPr lang="ru-RU" sz="1400" dirty="0">
                <a:solidFill>
                  <a:srgbClr val="323232"/>
                </a:solidFill>
              </a:rPr>
              <a:t>(не </a:t>
            </a:r>
            <a:r>
              <a:rPr lang="ru-RU" sz="1400" dirty="0" smtClean="0">
                <a:solidFill>
                  <a:srgbClr val="323232"/>
                </a:solidFill>
              </a:rPr>
              <a:t>дистрибутора)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Clr>
                <a:srgbClr val="CC0000"/>
              </a:buClr>
              <a:buFont typeface="Webdings"/>
              <a:buChar char="4"/>
            </a:pPr>
            <a:r>
              <a:rPr lang="ru-RU" sz="1400" dirty="0">
                <a:solidFill>
                  <a:srgbClr val="323232"/>
                </a:solidFill>
              </a:rPr>
              <a:t>Выплата ежеквартально через дистрибутора</a:t>
            </a:r>
            <a:endParaRPr lang="en-US" sz="1400" dirty="0">
              <a:solidFill>
                <a:srgbClr val="32323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buClr>
                <a:srgbClr val="CC0000"/>
              </a:buClr>
              <a:buFont typeface="Webdings"/>
              <a:buChar char="4"/>
            </a:pPr>
            <a:r>
              <a:rPr lang="ru-RU" sz="1400" dirty="0" smtClean="0">
                <a:solidFill>
                  <a:srgbClr val="323232"/>
                </a:solidFill>
              </a:rPr>
              <a:t>По проектам для существующих заказчиков:</a:t>
            </a:r>
            <a:endParaRPr lang="ru-RU" sz="1400" dirty="0">
              <a:solidFill>
                <a:srgbClr val="323232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300"/>
              </a:spcBef>
              <a:buClr>
                <a:srgbClr val="CC0000"/>
              </a:buClr>
              <a:buFont typeface="Verdana" panose="020B0604030504040204" pitchFamily="34" charset="0"/>
              <a:buChar char="-"/>
            </a:pPr>
            <a:r>
              <a:rPr lang="ru-RU" sz="1400" dirty="0">
                <a:solidFill>
                  <a:schemeClr val="dk1"/>
                </a:solidFill>
              </a:rPr>
              <a:t>Выплата за каждый новый </a:t>
            </a:r>
            <a:r>
              <a:rPr lang="ru-RU" sz="1400" dirty="0" smtClean="0">
                <a:solidFill>
                  <a:schemeClr val="dk1"/>
                </a:solidFill>
              </a:rPr>
              <a:t>проект с минимальной суммой заказа 1</a:t>
            </a:r>
            <a:r>
              <a:rPr lang="en-US" sz="1400" dirty="0" smtClean="0">
                <a:solidFill>
                  <a:schemeClr val="dk1"/>
                </a:solidFill>
              </a:rPr>
              <a:t>5</a:t>
            </a:r>
            <a:r>
              <a:rPr lang="ru-RU" sz="1400" dirty="0" smtClean="0">
                <a:solidFill>
                  <a:schemeClr val="dk1"/>
                </a:solidFill>
              </a:rPr>
              <a:t>000 </a:t>
            </a:r>
            <a:r>
              <a:rPr lang="en-US" sz="1400" dirty="0" smtClean="0">
                <a:solidFill>
                  <a:schemeClr val="dk1"/>
                </a:solidFill>
              </a:rPr>
              <a:t>USD</a:t>
            </a:r>
            <a:r>
              <a:rPr lang="ru-RU" sz="1400" dirty="0" smtClean="0">
                <a:solidFill>
                  <a:schemeClr val="dk1"/>
                </a:solidFill>
              </a:rPr>
              <a:t> и любой пропорции продуктов но включающий минимум 2 продуктовые линейки одна из которых </a:t>
            </a:r>
            <a:r>
              <a:rPr lang="en-US" sz="1400" dirty="0">
                <a:solidFill>
                  <a:schemeClr val="dk1"/>
                </a:solidFill>
              </a:rPr>
              <a:t>IP Office </a:t>
            </a:r>
            <a:endParaRPr lang="ru-RU" sz="1400" dirty="0" smtClean="0">
              <a:solidFill>
                <a:schemeClr val="dk1"/>
              </a:solidFill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CC0000"/>
              </a:buClr>
              <a:buFont typeface="Webdings"/>
              <a:buChar char="4"/>
            </a:pPr>
            <a:r>
              <a:rPr lang="ru-RU" sz="1400" dirty="0" smtClean="0">
                <a:solidFill>
                  <a:srgbClr val="323232"/>
                </a:solidFill>
                <a:latin typeface="Arial"/>
              </a:rPr>
              <a:t>По проектам для новых заказчиков </a:t>
            </a:r>
          </a:p>
          <a:p>
            <a:pPr marL="742950" lvl="1" indent="-285750">
              <a:lnSpc>
                <a:spcPct val="90000"/>
              </a:lnSpc>
              <a:spcBef>
                <a:spcPts val="300"/>
              </a:spcBef>
              <a:buClr>
                <a:srgbClr val="CC0000"/>
              </a:buClr>
              <a:buFont typeface="Verdana" panose="020B0604030504040204" pitchFamily="34" charset="0"/>
              <a:buChar char="-"/>
            </a:pPr>
            <a:r>
              <a:rPr lang="ru-RU" sz="1400" dirty="0">
                <a:solidFill>
                  <a:schemeClr val="dk1"/>
                </a:solidFill>
              </a:rPr>
              <a:t>Выплата за каждый новый проект </a:t>
            </a:r>
            <a:r>
              <a:rPr lang="ru-RU" sz="1400" dirty="0" smtClean="0">
                <a:solidFill>
                  <a:schemeClr val="dk1"/>
                </a:solidFill>
              </a:rPr>
              <a:t>с минимальной суммой </a:t>
            </a:r>
            <a:r>
              <a:rPr lang="ru-RU" sz="1400" dirty="0">
                <a:solidFill>
                  <a:schemeClr val="dk1"/>
                </a:solidFill>
              </a:rPr>
              <a:t>заказа </a:t>
            </a:r>
            <a:r>
              <a:rPr lang="ru-RU" sz="1400" dirty="0" smtClean="0">
                <a:solidFill>
                  <a:schemeClr val="dk1"/>
                </a:solidFill>
              </a:rPr>
              <a:t>1</a:t>
            </a:r>
            <a:r>
              <a:rPr lang="en-US" sz="1400" dirty="0" smtClean="0">
                <a:solidFill>
                  <a:schemeClr val="dk1"/>
                </a:solidFill>
              </a:rPr>
              <a:t>5</a:t>
            </a:r>
            <a:r>
              <a:rPr lang="ru-RU" sz="1400" dirty="0" smtClean="0">
                <a:solidFill>
                  <a:schemeClr val="dk1"/>
                </a:solidFill>
              </a:rPr>
              <a:t>000 </a:t>
            </a:r>
            <a:r>
              <a:rPr lang="en-US" sz="1400" dirty="0" smtClean="0">
                <a:solidFill>
                  <a:schemeClr val="dk1"/>
                </a:solidFill>
              </a:rPr>
              <a:t>USD</a:t>
            </a:r>
            <a:r>
              <a:rPr lang="ru-RU" sz="1400" dirty="0" smtClean="0">
                <a:solidFill>
                  <a:schemeClr val="dk1"/>
                </a:solidFill>
              </a:rPr>
              <a:t> по каждой линейке продуктов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но включающий минимум 2 продуктовые линейки</a:t>
            </a:r>
          </a:p>
          <a:p>
            <a:pPr marL="742950" lvl="1" indent="-285750">
              <a:lnSpc>
                <a:spcPct val="90000"/>
              </a:lnSpc>
              <a:spcBef>
                <a:spcPts val="300"/>
              </a:spcBef>
              <a:buClr>
                <a:srgbClr val="CC0000"/>
              </a:buClr>
              <a:buFont typeface="Verdana" panose="020B0604030504040204" pitchFamily="34" charset="0"/>
              <a:buChar char="-"/>
            </a:pPr>
            <a:r>
              <a:rPr lang="ru-RU" sz="1400" dirty="0" smtClean="0">
                <a:solidFill>
                  <a:srgbClr val="323232"/>
                </a:solidFill>
                <a:latin typeface="Arial"/>
              </a:rPr>
              <a:t>При продаже полного пакета (</a:t>
            </a:r>
            <a:r>
              <a:rPr lang="en-US" sz="1400" dirty="0" smtClean="0">
                <a:solidFill>
                  <a:srgbClr val="323232"/>
                </a:solidFill>
                <a:latin typeface="Arial"/>
              </a:rPr>
              <a:t>full stack) </a:t>
            </a:r>
            <a:r>
              <a:rPr lang="ru-RU" sz="1400" dirty="0" smtClean="0">
                <a:solidFill>
                  <a:srgbClr val="323232"/>
                </a:solidFill>
                <a:latin typeface="Arial"/>
              </a:rPr>
              <a:t>предусмотрены дополнительные выплаты</a:t>
            </a:r>
            <a:endParaRPr lang="en-US" sz="1400" b="0" i="0" dirty="0">
              <a:solidFill>
                <a:srgbClr val="323232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62" y="309467"/>
            <a:ext cx="8798938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Шаг 5: </a:t>
            </a:r>
            <a:r>
              <a:rPr lang="ru-RU" sz="2400" dirty="0" smtClean="0"/>
              <a:t>Разместите Заказы и Укажите Имя Вашего </a:t>
            </a:r>
            <a:r>
              <a:rPr lang="en-US" sz="2400" dirty="0"/>
              <a:t>Sales </a:t>
            </a:r>
            <a:r>
              <a:rPr lang="ru-RU" sz="2400" dirty="0" smtClean="0"/>
              <a:t>Менеджера для Выплаты </a:t>
            </a:r>
            <a:r>
              <a:rPr lang="fr-BE" sz="2400" dirty="0" err="1" smtClean="0">
                <a:solidFill>
                  <a:srgbClr val="C00000"/>
                </a:solidFill>
              </a:rPr>
              <a:t>i</a:t>
            </a:r>
            <a:r>
              <a:rPr lang="fr-BE" sz="2400" dirty="0" err="1" smtClean="0"/>
              <a:t>Connect</a:t>
            </a:r>
            <a:r>
              <a:rPr lang="ru-RU" sz="2400" dirty="0" smtClean="0"/>
              <a:t> </a:t>
            </a:r>
            <a:r>
              <a:rPr lang="en-US" sz="2400" dirty="0" smtClean="0"/>
              <a:t>Sales Incentive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02294"/>
              </p:ext>
            </p:extLst>
          </p:nvPr>
        </p:nvGraphicFramePr>
        <p:xfrm>
          <a:off x="268104" y="3318963"/>
          <a:ext cx="8479022" cy="34640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5084"/>
                <a:gridCol w="1600632"/>
                <a:gridCol w="1535741"/>
                <a:gridCol w="1528439"/>
                <a:gridCol w="1889126"/>
              </a:tblGrid>
              <a:tr h="652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  <a:r>
                        <a:rPr lang="ru-RU" sz="16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заказика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SMEC </a:t>
                      </a:r>
                      <a:r>
                        <a:rPr lang="ru-RU" sz="1600" b="1" dirty="0" smtClean="0">
                          <a:effectLst/>
                        </a:rPr>
                        <a:t>                     </a:t>
                      </a:r>
                      <a:r>
                        <a:rPr lang="en-US" sz="1600" b="1" dirty="0" smtClean="0">
                          <a:effectLst/>
                        </a:rPr>
                        <a:t>(IP Office)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Video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Data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cs typeface="Times New Roman"/>
                        </a:rPr>
                        <a:t>Полный пакет          </a:t>
                      </a:r>
                      <a:r>
                        <a:rPr lang="ru-RU" sz="1600" b="1" i="0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Full Stack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775831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-RU" sz="1200" b="1" i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Существующие</a:t>
                      </a:r>
                      <a:r>
                        <a:rPr lang="en-US" sz="1200" b="1" i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1" i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(100+ 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пользователей</a:t>
                      </a:r>
                      <a:r>
                        <a:rPr lang="en-US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 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  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   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заказ на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$15K,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любая пропорция продуктов,мин 2 вида продуктов, один из них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Office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757428">
                <a:tc>
                  <a:txBody>
                    <a:bodyPr/>
                    <a:lstStyle/>
                    <a:p>
                      <a:pPr marL="0" marR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-RU" sz="1200" b="1" i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Новые</a:t>
                      </a:r>
                      <a:br>
                        <a:rPr lang="ru-RU" sz="1200" b="1" i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</a:t>
                      </a:r>
                      <a:r>
                        <a:rPr lang="en-US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пользователей</a:t>
                      </a:r>
                      <a:r>
                        <a:rPr lang="en-US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$</a:t>
                      </a:r>
                      <a:r>
                        <a:rPr lang="ru-RU" sz="1800" dirty="0" smtClean="0">
                          <a:effectLst/>
                        </a:rPr>
                        <a:t>30</a:t>
                      </a:r>
                      <a:r>
                        <a:rPr lang="en-US" sz="1800" dirty="0" smtClean="0">
                          <a:effectLst/>
                        </a:rPr>
                        <a:t>0</a:t>
                      </a:r>
                      <a:r>
                        <a:rPr lang="ru-RU" sz="1800" dirty="0" smtClean="0">
                          <a:effectLst/>
                        </a:rPr>
                        <a:t>             </a:t>
                      </a: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заказ на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5K,  IP Office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плюс 1 продукт, мин 2 вида продуктов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$</a:t>
                      </a:r>
                      <a:r>
                        <a:rPr lang="ru-RU" sz="1800" dirty="0" smtClean="0">
                          <a:effectLst/>
                        </a:rPr>
                        <a:t>300</a:t>
                      </a:r>
                      <a:r>
                        <a:rPr lang="ru-RU" sz="2400" dirty="0" smtClean="0">
                          <a:effectLst/>
                        </a:rPr>
                        <a:t>            </a:t>
                      </a: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заказ на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5K, Video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плюс 1 продукт, мин 2 вида продуктов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$</a:t>
                      </a:r>
                      <a:r>
                        <a:rPr lang="ru-RU" sz="1800" dirty="0" smtClean="0">
                          <a:effectLst/>
                        </a:rPr>
                        <a:t>300          </a:t>
                      </a: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заказ на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5K, Data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плюс 1 продукт, мин 2 вида продуктов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заказ на 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$15K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продажу полного пакета (3 продукта в любой пропорции)</a:t>
                      </a:r>
                      <a:endParaRPr lang="en-US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5" name="Picture 3" descr="C:\Documents and Settings\delbanna\Local Settings\Temporary Internet Files\Content.IE5\M17BN3RU\MC90044136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451" y="2686047"/>
            <a:ext cx="895350" cy="895351"/>
          </a:xfrm>
          <a:prstGeom prst="rect">
            <a:avLst/>
          </a:prstGeom>
          <a:noFill/>
        </p:spPr>
      </p:pic>
      <p:grpSp>
        <p:nvGrpSpPr>
          <p:cNvPr id="3" name="Group 16"/>
          <p:cNvGrpSpPr/>
          <p:nvPr/>
        </p:nvGrpSpPr>
        <p:grpSpPr>
          <a:xfrm>
            <a:off x="7541645" y="840375"/>
            <a:ext cx="1501109" cy="822287"/>
            <a:chOff x="2457450" y="1390650"/>
            <a:chExt cx="4248150" cy="2660854"/>
          </a:xfrm>
        </p:grpSpPr>
        <p:pic>
          <p:nvPicPr>
            <p:cNvPr id="15" name="Picture 14" descr="(H) 00268_11 Najm incentive card fron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7450" y="1390650"/>
              <a:ext cx="4248150" cy="2660854"/>
            </a:xfrm>
            <a:prstGeom prst="roundRect">
              <a:avLst>
                <a:gd name="adj" fmla="val 603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 descr="PowerOfWe.gif"/>
            <p:cNvPicPr>
              <a:picLocks noChangeAspect="1"/>
            </p:cNvPicPr>
            <p:nvPr/>
          </p:nvPicPr>
          <p:blipFill>
            <a:blip r:embed="rId5" cstate="print"/>
            <a:srcRect b="21224"/>
            <a:stretch>
              <a:fillRect/>
            </a:stretch>
          </p:blipFill>
          <p:spPr>
            <a:xfrm>
              <a:off x="2667000" y="1709738"/>
              <a:ext cx="1428750" cy="442912"/>
            </a:xfrm>
            <a:prstGeom prst="rect">
              <a:avLst/>
            </a:prstGeom>
          </p:spPr>
        </p:pic>
      </p:grpSp>
      <p:sp>
        <p:nvSpPr>
          <p:cNvPr id="9" name="6-Point Star 8"/>
          <p:cNvSpPr/>
          <p:nvPr/>
        </p:nvSpPr>
        <p:spPr>
          <a:xfrm>
            <a:off x="8410576" y="4067175"/>
            <a:ext cx="673100" cy="559760"/>
          </a:xfrm>
          <a:prstGeom prst="star6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$2</a:t>
            </a:r>
            <a:r>
              <a:rPr lang="ru-RU" sz="900" b="1" dirty="0" smtClean="0"/>
              <a:t>00</a:t>
            </a:r>
            <a:endParaRPr lang="en-US" sz="900" b="1" dirty="0"/>
          </a:p>
        </p:txBody>
      </p:sp>
      <p:sp>
        <p:nvSpPr>
          <p:cNvPr id="11" name="6-Point Star 10"/>
          <p:cNvSpPr/>
          <p:nvPr/>
        </p:nvSpPr>
        <p:spPr>
          <a:xfrm>
            <a:off x="8464550" y="5471005"/>
            <a:ext cx="673100" cy="559760"/>
          </a:xfrm>
          <a:prstGeom prst="star6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$</a:t>
            </a:r>
            <a:r>
              <a:rPr lang="ru-RU" sz="900" b="1" dirty="0" smtClean="0"/>
              <a:t>600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0036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ey Account Mana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00" y="3823200"/>
            <a:ext cx="970999" cy="11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activerain.com/image_store/uploads/9/6/0/5/8/ar1250093438850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99" y="4988617"/>
            <a:ext cx="972869" cy="16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insurancetimes.co.uk/pictures/620xAny/8/5/1/30851_Mon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21" b="93966" l="3621" r="95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3" y="3113244"/>
            <a:ext cx="1488498" cy="17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personalsuccesstoday.com/wp-content/uploads/2007/12/future-arro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7" b="100000" l="0" r="100000">
                        <a14:foregroundMark x1="65000" y1="50417" x2="58889" y2="67500"/>
                        <a14:foregroundMark x1="70556" y1="64375" x2="62778" y2="57708"/>
                        <a14:foregroundMark x1="67778" y1="54167" x2="79444" y2="79375"/>
                        <a14:foregroundMark x1="92500" y1="91250" x2="63611" y2="99375"/>
                        <a14:foregroundMark x1="91667" y1="85417" x2="89722" y2="93750"/>
                        <a14:foregroundMark x1="66944" y1="65833" x2="58889" y2="83958"/>
                        <a14:foregroundMark x1="67778" y1="51042" x2="81389" y2="48958"/>
                        <a14:foregroundMark x1="97222" y1="85417" x2="99167" y2="99375"/>
                        <a14:foregroundMark x1="86111" y1="90625" x2="56667" y2="9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6497" y="213244"/>
            <a:ext cx="766469" cy="163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blog.radvision.com/images/2010/20100720-VideoOverEnterprise-SCOPIA-Contro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65" b="91304" l="5667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35" y="411630"/>
            <a:ext cx="1283546" cy="8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f1cd.ru/d/9/72/21330/103/528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0" b="97558" l="2500" r="93750">
                        <a14:foregroundMark x1="23594" y1="39717" x2="23594" y2="39717"/>
                        <a14:foregroundMark x1="27734" y1="22237" x2="15703" y2="16067"/>
                        <a14:foregroundMark x1="28672" y1="16067" x2="2734" y2="72365"/>
                        <a14:foregroundMark x1="38828" y1="900" x2="38828" y2="900"/>
                        <a14:foregroundMark x1="87344" y1="74679" x2="87344" y2="74679"/>
                        <a14:foregroundMark x1="86875" y1="32134" x2="86875" y2="32134"/>
                        <a14:foregroundMark x1="76719" y1="29049" x2="90625" y2="84576"/>
                        <a14:foregroundMark x1="3672" y1="77763" x2="69297" y2="97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57" y="516020"/>
            <a:ext cx="927515" cy="6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83" y="5539511"/>
            <a:ext cx="985886" cy="943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" name="Picture 2" descr="C:\Users\mwheadon\Desktop\icONNECT\Iconnect 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38" y="2505893"/>
            <a:ext cx="3403157" cy="137668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trcnetworks.com/sites/default/files/avaya_ipoffice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167" b="60333" l="2833" r="96167">
                        <a14:foregroundMark x1="96333" y1="32500" x2="96333" y2="32500"/>
                        <a14:foregroundMark x1="2833" y1="34167" x2="2833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62" b="34907"/>
          <a:stretch/>
        </p:blipFill>
        <p:spPr bwMode="auto">
          <a:xfrm>
            <a:off x="6499793" y="768236"/>
            <a:ext cx="1444119" cy="7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7" cstate="print"/>
          <a:srcRect t="19969" r="60296" b="3485"/>
          <a:stretch>
            <a:fillRect/>
          </a:stretch>
        </p:blipFill>
        <p:spPr bwMode="auto">
          <a:xfrm>
            <a:off x="629966" y="5468404"/>
            <a:ext cx="488244" cy="654725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8" cstate="print"/>
          <a:srcRect l="3593" t="20824" r="60957" b="11949"/>
          <a:stretch>
            <a:fillRect/>
          </a:stretch>
        </p:blipFill>
        <p:spPr bwMode="auto">
          <a:xfrm>
            <a:off x="898548" y="5995430"/>
            <a:ext cx="439327" cy="579497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2" name="Picture 8" descr="http://nr.nlh1.com/images/bmd_homepage/iStock_GiftCards_350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120" b="94017" l="4571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71" y="1553802"/>
            <a:ext cx="1756226" cy="14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74086" y="364530"/>
            <a:ext cx="8524254" cy="6234935"/>
            <a:chOff x="95537" y="490656"/>
            <a:chExt cx="8857397" cy="6234935"/>
          </a:xfrm>
        </p:grpSpPr>
        <p:sp>
          <p:nvSpPr>
            <p:cNvPr id="3" name="Rectangle 2"/>
            <p:cNvSpPr/>
            <p:nvPr/>
          </p:nvSpPr>
          <p:spPr>
            <a:xfrm>
              <a:off x="95537" y="490656"/>
              <a:ext cx="8857397" cy="6210397"/>
            </a:xfrm>
            <a:prstGeom prst="rect">
              <a:avLst/>
            </a:prstGeom>
            <a:noFill/>
          </p:spPr>
        </p:sp>
        <p:sp>
          <p:nvSpPr>
            <p:cNvPr id="4" name="Circular Arrow 3"/>
            <p:cNvSpPr/>
            <p:nvPr/>
          </p:nvSpPr>
          <p:spPr>
            <a:xfrm>
              <a:off x="1308673" y="495326"/>
              <a:ext cx="6230265" cy="6230265"/>
            </a:xfrm>
            <a:prstGeom prst="circularArrow">
              <a:avLst>
                <a:gd name="adj1" fmla="val 5544"/>
                <a:gd name="adj2" fmla="val 330680"/>
                <a:gd name="adj3" fmla="val 14818564"/>
                <a:gd name="adj4" fmla="val 16778725"/>
                <a:gd name="adj5" fmla="val 575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6205172" y="1783305"/>
              <a:ext cx="1517587" cy="741631"/>
            </a:xfrm>
            <a:custGeom>
              <a:avLst/>
              <a:gdLst>
                <a:gd name="connsiteX0" fmla="*/ 0 w 1517587"/>
                <a:gd name="connsiteY0" fmla="*/ 123608 h 741631"/>
                <a:gd name="connsiteX1" fmla="*/ 123608 w 1517587"/>
                <a:gd name="connsiteY1" fmla="*/ 0 h 741631"/>
                <a:gd name="connsiteX2" fmla="*/ 1393979 w 1517587"/>
                <a:gd name="connsiteY2" fmla="*/ 0 h 741631"/>
                <a:gd name="connsiteX3" fmla="*/ 1517587 w 1517587"/>
                <a:gd name="connsiteY3" fmla="*/ 123608 h 741631"/>
                <a:gd name="connsiteX4" fmla="*/ 1517587 w 1517587"/>
                <a:gd name="connsiteY4" fmla="*/ 618023 h 741631"/>
                <a:gd name="connsiteX5" fmla="*/ 1393979 w 1517587"/>
                <a:gd name="connsiteY5" fmla="*/ 741631 h 741631"/>
                <a:gd name="connsiteX6" fmla="*/ 123608 w 1517587"/>
                <a:gd name="connsiteY6" fmla="*/ 741631 h 741631"/>
                <a:gd name="connsiteX7" fmla="*/ 0 w 1517587"/>
                <a:gd name="connsiteY7" fmla="*/ 618023 h 741631"/>
                <a:gd name="connsiteX8" fmla="*/ 0 w 1517587"/>
                <a:gd name="connsiteY8" fmla="*/ 123608 h 74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587" h="741631">
                  <a:moveTo>
                    <a:pt x="0" y="123608"/>
                  </a:moveTo>
                  <a:cubicBezTo>
                    <a:pt x="0" y="55341"/>
                    <a:pt x="55341" y="0"/>
                    <a:pt x="123608" y="0"/>
                  </a:cubicBezTo>
                  <a:lnTo>
                    <a:pt x="1393979" y="0"/>
                  </a:lnTo>
                  <a:cubicBezTo>
                    <a:pt x="1462246" y="0"/>
                    <a:pt x="1517587" y="55341"/>
                    <a:pt x="1517587" y="123608"/>
                  </a:cubicBezTo>
                  <a:lnTo>
                    <a:pt x="1517587" y="618023"/>
                  </a:lnTo>
                  <a:cubicBezTo>
                    <a:pt x="1517587" y="686290"/>
                    <a:pt x="1462246" y="741631"/>
                    <a:pt x="1393979" y="741631"/>
                  </a:cubicBezTo>
                  <a:lnTo>
                    <a:pt x="123608" y="741631"/>
                  </a:lnTo>
                  <a:cubicBezTo>
                    <a:pt x="55341" y="741631"/>
                    <a:pt x="0" y="686290"/>
                    <a:pt x="0" y="618023"/>
                  </a:cubicBezTo>
                  <a:lnTo>
                    <a:pt x="0" y="1236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163" tIns="97163" rIns="97163" bIns="971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/>
                <a:t>Обучение Продажам и Техническое Обучение</a:t>
              </a:r>
              <a:endParaRPr lang="en-US" sz="12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3629" y="2748237"/>
              <a:ext cx="1781390" cy="847617"/>
            </a:xfrm>
            <a:custGeom>
              <a:avLst/>
              <a:gdLst>
                <a:gd name="connsiteX0" fmla="*/ 0 w 1781391"/>
                <a:gd name="connsiteY0" fmla="*/ 141272 h 847617"/>
                <a:gd name="connsiteX1" fmla="*/ 141272 w 1781391"/>
                <a:gd name="connsiteY1" fmla="*/ 0 h 847617"/>
                <a:gd name="connsiteX2" fmla="*/ 1640119 w 1781391"/>
                <a:gd name="connsiteY2" fmla="*/ 0 h 847617"/>
                <a:gd name="connsiteX3" fmla="*/ 1781391 w 1781391"/>
                <a:gd name="connsiteY3" fmla="*/ 141272 h 847617"/>
                <a:gd name="connsiteX4" fmla="*/ 1781391 w 1781391"/>
                <a:gd name="connsiteY4" fmla="*/ 706345 h 847617"/>
                <a:gd name="connsiteX5" fmla="*/ 1640119 w 1781391"/>
                <a:gd name="connsiteY5" fmla="*/ 847617 h 847617"/>
                <a:gd name="connsiteX6" fmla="*/ 141272 w 1781391"/>
                <a:gd name="connsiteY6" fmla="*/ 847617 h 847617"/>
                <a:gd name="connsiteX7" fmla="*/ 0 w 1781391"/>
                <a:gd name="connsiteY7" fmla="*/ 706345 h 847617"/>
                <a:gd name="connsiteX8" fmla="*/ 0 w 1781391"/>
                <a:gd name="connsiteY8" fmla="*/ 141272 h 8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391" h="847617">
                  <a:moveTo>
                    <a:pt x="0" y="141272"/>
                  </a:moveTo>
                  <a:cubicBezTo>
                    <a:pt x="0" y="63250"/>
                    <a:pt x="63250" y="0"/>
                    <a:pt x="141272" y="0"/>
                  </a:cubicBezTo>
                  <a:lnTo>
                    <a:pt x="1640119" y="0"/>
                  </a:lnTo>
                  <a:cubicBezTo>
                    <a:pt x="1718141" y="0"/>
                    <a:pt x="1781391" y="63250"/>
                    <a:pt x="1781391" y="141272"/>
                  </a:cubicBezTo>
                  <a:lnTo>
                    <a:pt x="1781391" y="706345"/>
                  </a:lnTo>
                  <a:cubicBezTo>
                    <a:pt x="1781391" y="784367"/>
                    <a:pt x="1718141" y="847617"/>
                    <a:pt x="1640119" y="847617"/>
                  </a:cubicBezTo>
                  <a:lnTo>
                    <a:pt x="141272" y="847617"/>
                  </a:lnTo>
                  <a:cubicBezTo>
                    <a:pt x="63250" y="847617"/>
                    <a:pt x="0" y="784367"/>
                    <a:pt x="0" y="706345"/>
                  </a:cubicBezTo>
                  <a:lnTo>
                    <a:pt x="0" y="141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337" tIns="102337" rIns="102337" bIns="10233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Рибэйты для Партнеров- Участников и Премии за Рост</a:t>
              </a:r>
              <a:endParaRPr lang="en-US" sz="1200" b="1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27028" y="3239370"/>
              <a:ext cx="1625430" cy="709956"/>
            </a:xfrm>
            <a:custGeom>
              <a:avLst/>
              <a:gdLst>
                <a:gd name="connsiteX0" fmla="*/ 0 w 1625430"/>
                <a:gd name="connsiteY0" fmla="*/ 118328 h 709956"/>
                <a:gd name="connsiteX1" fmla="*/ 118328 w 1625430"/>
                <a:gd name="connsiteY1" fmla="*/ 0 h 709956"/>
                <a:gd name="connsiteX2" fmla="*/ 1507102 w 1625430"/>
                <a:gd name="connsiteY2" fmla="*/ 0 h 709956"/>
                <a:gd name="connsiteX3" fmla="*/ 1625430 w 1625430"/>
                <a:gd name="connsiteY3" fmla="*/ 118328 h 709956"/>
                <a:gd name="connsiteX4" fmla="*/ 1625430 w 1625430"/>
                <a:gd name="connsiteY4" fmla="*/ 591628 h 709956"/>
                <a:gd name="connsiteX5" fmla="*/ 1507102 w 1625430"/>
                <a:gd name="connsiteY5" fmla="*/ 709956 h 709956"/>
                <a:gd name="connsiteX6" fmla="*/ 118328 w 1625430"/>
                <a:gd name="connsiteY6" fmla="*/ 709956 h 709956"/>
                <a:gd name="connsiteX7" fmla="*/ 0 w 1625430"/>
                <a:gd name="connsiteY7" fmla="*/ 591628 h 709956"/>
                <a:gd name="connsiteX8" fmla="*/ 0 w 1625430"/>
                <a:gd name="connsiteY8" fmla="*/ 118328 h 70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430" h="709956">
                  <a:moveTo>
                    <a:pt x="0" y="118328"/>
                  </a:moveTo>
                  <a:cubicBezTo>
                    <a:pt x="0" y="52977"/>
                    <a:pt x="52977" y="0"/>
                    <a:pt x="118328" y="0"/>
                  </a:cubicBezTo>
                  <a:lnTo>
                    <a:pt x="1507102" y="0"/>
                  </a:lnTo>
                  <a:cubicBezTo>
                    <a:pt x="1572453" y="0"/>
                    <a:pt x="1625430" y="52977"/>
                    <a:pt x="1625430" y="118328"/>
                  </a:cubicBezTo>
                  <a:lnTo>
                    <a:pt x="1625430" y="591628"/>
                  </a:lnTo>
                  <a:cubicBezTo>
                    <a:pt x="1625430" y="656979"/>
                    <a:pt x="1572453" y="709956"/>
                    <a:pt x="1507102" y="709956"/>
                  </a:cubicBezTo>
                  <a:lnTo>
                    <a:pt x="118328" y="709956"/>
                  </a:lnTo>
                  <a:cubicBezTo>
                    <a:pt x="52977" y="709956"/>
                    <a:pt x="0" y="656979"/>
                    <a:pt x="0" y="591628"/>
                  </a:cubicBezTo>
                  <a:lnTo>
                    <a:pt x="0" y="1183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617" tIns="95617" rIns="95617" bIns="9561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/>
                <a:t>Поддержка Специалистов </a:t>
              </a:r>
              <a:r>
                <a:rPr lang="en-GB" sz="1200" b="1" kern="1200" dirty="0" smtClean="0"/>
                <a:t>Avaya</a:t>
              </a:r>
              <a:endParaRPr lang="en-US" sz="1200" b="1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780379" y="4973737"/>
              <a:ext cx="1644699" cy="812288"/>
            </a:xfrm>
            <a:custGeom>
              <a:avLst/>
              <a:gdLst>
                <a:gd name="connsiteX0" fmla="*/ 0 w 1644699"/>
                <a:gd name="connsiteY0" fmla="*/ 135384 h 812288"/>
                <a:gd name="connsiteX1" fmla="*/ 135384 w 1644699"/>
                <a:gd name="connsiteY1" fmla="*/ 0 h 812288"/>
                <a:gd name="connsiteX2" fmla="*/ 1509315 w 1644699"/>
                <a:gd name="connsiteY2" fmla="*/ 0 h 812288"/>
                <a:gd name="connsiteX3" fmla="*/ 1644699 w 1644699"/>
                <a:gd name="connsiteY3" fmla="*/ 135384 h 812288"/>
                <a:gd name="connsiteX4" fmla="*/ 1644699 w 1644699"/>
                <a:gd name="connsiteY4" fmla="*/ 676904 h 812288"/>
                <a:gd name="connsiteX5" fmla="*/ 1509315 w 1644699"/>
                <a:gd name="connsiteY5" fmla="*/ 812288 h 812288"/>
                <a:gd name="connsiteX6" fmla="*/ 135384 w 1644699"/>
                <a:gd name="connsiteY6" fmla="*/ 812288 h 812288"/>
                <a:gd name="connsiteX7" fmla="*/ 0 w 1644699"/>
                <a:gd name="connsiteY7" fmla="*/ 676904 h 812288"/>
                <a:gd name="connsiteX8" fmla="*/ 0 w 1644699"/>
                <a:gd name="connsiteY8" fmla="*/ 135384 h 81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699" h="812288">
                  <a:moveTo>
                    <a:pt x="0" y="135384"/>
                  </a:moveTo>
                  <a:cubicBezTo>
                    <a:pt x="0" y="60613"/>
                    <a:pt x="60613" y="0"/>
                    <a:pt x="135384" y="0"/>
                  </a:cubicBezTo>
                  <a:lnTo>
                    <a:pt x="1509315" y="0"/>
                  </a:lnTo>
                  <a:cubicBezTo>
                    <a:pt x="1584086" y="0"/>
                    <a:pt x="1644699" y="60613"/>
                    <a:pt x="1644699" y="135384"/>
                  </a:cubicBezTo>
                  <a:lnTo>
                    <a:pt x="1644699" y="676904"/>
                  </a:lnTo>
                  <a:cubicBezTo>
                    <a:pt x="1644699" y="751675"/>
                    <a:pt x="1584086" y="812288"/>
                    <a:pt x="1509315" y="812288"/>
                  </a:cubicBezTo>
                  <a:lnTo>
                    <a:pt x="135384" y="812288"/>
                  </a:lnTo>
                  <a:cubicBezTo>
                    <a:pt x="60613" y="812288"/>
                    <a:pt x="0" y="751675"/>
                    <a:pt x="0" y="676904"/>
                  </a:cubicBezTo>
                  <a:lnTo>
                    <a:pt x="0" y="1353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613" tIns="100613" rIns="100613" bIns="10061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Упрощенные Бизнес-операции</a:t>
              </a:r>
              <a:endParaRPr lang="en-US" sz="1200" b="1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36334" y="5925555"/>
              <a:ext cx="1765962" cy="683381"/>
            </a:xfrm>
            <a:custGeom>
              <a:avLst/>
              <a:gdLst>
                <a:gd name="connsiteX0" fmla="*/ 0 w 1765962"/>
                <a:gd name="connsiteY0" fmla="*/ 113899 h 683381"/>
                <a:gd name="connsiteX1" fmla="*/ 113899 w 1765962"/>
                <a:gd name="connsiteY1" fmla="*/ 0 h 683381"/>
                <a:gd name="connsiteX2" fmla="*/ 1652063 w 1765962"/>
                <a:gd name="connsiteY2" fmla="*/ 0 h 683381"/>
                <a:gd name="connsiteX3" fmla="*/ 1765962 w 1765962"/>
                <a:gd name="connsiteY3" fmla="*/ 113899 h 683381"/>
                <a:gd name="connsiteX4" fmla="*/ 1765962 w 1765962"/>
                <a:gd name="connsiteY4" fmla="*/ 569482 h 683381"/>
                <a:gd name="connsiteX5" fmla="*/ 1652063 w 1765962"/>
                <a:gd name="connsiteY5" fmla="*/ 683381 h 683381"/>
                <a:gd name="connsiteX6" fmla="*/ 113899 w 1765962"/>
                <a:gd name="connsiteY6" fmla="*/ 683381 h 683381"/>
                <a:gd name="connsiteX7" fmla="*/ 0 w 1765962"/>
                <a:gd name="connsiteY7" fmla="*/ 569482 h 683381"/>
                <a:gd name="connsiteX8" fmla="*/ 0 w 1765962"/>
                <a:gd name="connsiteY8" fmla="*/ 113899 h 6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962" h="683381">
                  <a:moveTo>
                    <a:pt x="0" y="113899"/>
                  </a:moveTo>
                  <a:cubicBezTo>
                    <a:pt x="0" y="50994"/>
                    <a:pt x="50994" y="0"/>
                    <a:pt x="113899" y="0"/>
                  </a:cubicBezTo>
                  <a:lnTo>
                    <a:pt x="1652063" y="0"/>
                  </a:lnTo>
                  <a:cubicBezTo>
                    <a:pt x="1714968" y="0"/>
                    <a:pt x="1765962" y="50994"/>
                    <a:pt x="1765962" y="113899"/>
                  </a:cubicBezTo>
                  <a:lnTo>
                    <a:pt x="1765962" y="569482"/>
                  </a:lnTo>
                  <a:cubicBezTo>
                    <a:pt x="1765962" y="632387"/>
                    <a:pt x="1714968" y="683381"/>
                    <a:pt x="1652063" y="683381"/>
                  </a:cubicBezTo>
                  <a:lnTo>
                    <a:pt x="113899" y="683381"/>
                  </a:lnTo>
                  <a:cubicBezTo>
                    <a:pt x="50994" y="683381"/>
                    <a:pt x="0" y="632387"/>
                    <a:pt x="0" y="569482"/>
                  </a:cubicBezTo>
                  <a:lnTo>
                    <a:pt x="0" y="1138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320" tIns="94320" rIns="94320" bIns="94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/>
                <a:t>Выгодные Ценовые Пакеты</a:t>
              </a:r>
              <a:endParaRPr lang="en-US" sz="1200" b="1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498671" y="4865995"/>
              <a:ext cx="1695287" cy="757069"/>
            </a:xfrm>
            <a:custGeom>
              <a:avLst/>
              <a:gdLst>
                <a:gd name="connsiteX0" fmla="*/ 0 w 1695287"/>
                <a:gd name="connsiteY0" fmla="*/ 126181 h 757069"/>
                <a:gd name="connsiteX1" fmla="*/ 126181 w 1695287"/>
                <a:gd name="connsiteY1" fmla="*/ 0 h 757069"/>
                <a:gd name="connsiteX2" fmla="*/ 1569106 w 1695287"/>
                <a:gd name="connsiteY2" fmla="*/ 0 h 757069"/>
                <a:gd name="connsiteX3" fmla="*/ 1695287 w 1695287"/>
                <a:gd name="connsiteY3" fmla="*/ 126181 h 757069"/>
                <a:gd name="connsiteX4" fmla="*/ 1695287 w 1695287"/>
                <a:gd name="connsiteY4" fmla="*/ 630888 h 757069"/>
                <a:gd name="connsiteX5" fmla="*/ 1569106 w 1695287"/>
                <a:gd name="connsiteY5" fmla="*/ 757069 h 757069"/>
                <a:gd name="connsiteX6" fmla="*/ 126181 w 1695287"/>
                <a:gd name="connsiteY6" fmla="*/ 757069 h 757069"/>
                <a:gd name="connsiteX7" fmla="*/ 0 w 1695287"/>
                <a:gd name="connsiteY7" fmla="*/ 630888 h 757069"/>
                <a:gd name="connsiteX8" fmla="*/ 0 w 1695287"/>
                <a:gd name="connsiteY8" fmla="*/ 126181 h 75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287" h="757069">
                  <a:moveTo>
                    <a:pt x="0" y="126181"/>
                  </a:moveTo>
                  <a:cubicBezTo>
                    <a:pt x="0" y="56493"/>
                    <a:pt x="56493" y="0"/>
                    <a:pt x="126181" y="0"/>
                  </a:cubicBezTo>
                  <a:lnTo>
                    <a:pt x="1569106" y="0"/>
                  </a:lnTo>
                  <a:cubicBezTo>
                    <a:pt x="1638794" y="0"/>
                    <a:pt x="1695287" y="56493"/>
                    <a:pt x="1695287" y="126181"/>
                  </a:cubicBezTo>
                  <a:lnTo>
                    <a:pt x="1695287" y="630888"/>
                  </a:lnTo>
                  <a:cubicBezTo>
                    <a:pt x="1695287" y="700576"/>
                    <a:pt x="1638794" y="757069"/>
                    <a:pt x="1569106" y="757069"/>
                  </a:cubicBezTo>
                  <a:lnTo>
                    <a:pt x="126181" y="757069"/>
                  </a:lnTo>
                  <a:cubicBezTo>
                    <a:pt x="56493" y="757069"/>
                    <a:pt x="0" y="700576"/>
                    <a:pt x="0" y="630888"/>
                  </a:cubicBezTo>
                  <a:lnTo>
                    <a:pt x="0" y="1261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917" tIns="97917" rIns="97917" bIns="9791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Маркетинговая Поддержка и Инструментарий</a:t>
              </a:r>
              <a:endParaRPr lang="en-US" sz="1200" b="1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382202" y="644953"/>
              <a:ext cx="1605753" cy="711404"/>
            </a:xfrm>
            <a:custGeom>
              <a:avLst/>
              <a:gdLst>
                <a:gd name="connsiteX0" fmla="*/ 0 w 1605753"/>
                <a:gd name="connsiteY0" fmla="*/ 118570 h 711404"/>
                <a:gd name="connsiteX1" fmla="*/ 118570 w 1605753"/>
                <a:gd name="connsiteY1" fmla="*/ 0 h 711404"/>
                <a:gd name="connsiteX2" fmla="*/ 1487183 w 1605753"/>
                <a:gd name="connsiteY2" fmla="*/ 0 h 711404"/>
                <a:gd name="connsiteX3" fmla="*/ 1605753 w 1605753"/>
                <a:gd name="connsiteY3" fmla="*/ 118570 h 711404"/>
                <a:gd name="connsiteX4" fmla="*/ 1605753 w 1605753"/>
                <a:gd name="connsiteY4" fmla="*/ 592834 h 711404"/>
                <a:gd name="connsiteX5" fmla="*/ 1487183 w 1605753"/>
                <a:gd name="connsiteY5" fmla="*/ 711404 h 711404"/>
                <a:gd name="connsiteX6" fmla="*/ 118570 w 1605753"/>
                <a:gd name="connsiteY6" fmla="*/ 711404 h 711404"/>
                <a:gd name="connsiteX7" fmla="*/ 0 w 1605753"/>
                <a:gd name="connsiteY7" fmla="*/ 592834 h 711404"/>
                <a:gd name="connsiteX8" fmla="*/ 0 w 1605753"/>
                <a:gd name="connsiteY8" fmla="*/ 118570 h 71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5753" h="711404">
                  <a:moveTo>
                    <a:pt x="0" y="118570"/>
                  </a:moveTo>
                  <a:cubicBezTo>
                    <a:pt x="0" y="53086"/>
                    <a:pt x="53086" y="0"/>
                    <a:pt x="118570" y="0"/>
                  </a:cubicBezTo>
                  <a:lnTo>
                    <a:pt x="1487183" y="0"/>
                  </a:lnTo>
                  <a:cubicBezTo>
                    <a:pt x="1552667" y="0"/>
                    <a:pt x="1605753" y="53086"/>
                    <a:pt x="1605753" y="118570"/>
                  </a:cubicBezTo>
                  <a:lnTo>
                    <a:pt x="1605753" y="592834"/>
                  </a:lnTo>
                  <a:cubicBezTo>
                    <a:pt x="1605753" y="658318"/>
                    <a:pt x="1552667" y="711404"/>
                    <a:pt x="1487183" y="711404"/>
                  </a:cubicBezTo>
                  <a:lnTo>
                    <a:pt x="118570" y="711404"/>
                  </a:lnTo>
                  <a:cubicBezTo>
                    <a:pt x="53086" y="711404"/>
                    <a:pt x="0" y="658318"/>
                    <a:pt x="0" y="592834"/>
                  </a:cubicBezTo>
                  <a:lnTo>
                    <a:pt x="0" y="1185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688" tIns="95688" rIns="95688" bIns="956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Полный Демо-Набор</a:t>
              </a:r>
              <a:endParaRPr lang="en-US" sz="1200" b="1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736122" y="1136024"/>
              <a:ext cx="1549973" cy="671392"/>
            </a:xfrm>
            <a:custGeom>
              <a:avLst/>
              <a:gdLst>
                <a:gd name="connsiteX0" fmla="*/ 0 w 1549974"/>
                <a:gd name="connsiteY0" fmla="*/ 111901 h 671392"/>
                <a:gd name="connsiteX1" fmla="*/ 111901 w 1549974"/>
                <a:gd name="connsiteY1" fmla="*/ 0 h 671392"/>
                <a:gd name="connsiteX2" fmla="*/ 1438073 w 1549974"/>
                <a:gd name="connsiteY2" fmla="*/ 0 h 671392"/>
                <a:gd name="connsiteX3" fmla="*/ 1549974 w 1549974"/>
                <a:gd name="connsiteY3" fmla="*/ 111901 h 671392"/>
                <a:gd name="connsiteX4" fmla="*/ 1549974 w 1549974"/>
                <a:gd name="connsiteY4" fmla="*/ 559491 h 671392"/>
                <a:gd name="connsiteX5" fmla="*/ 1438073 w 1549974"/>
                <a:gd name="connsiteY5" fmla="*/ 671392 h 671392"/>
                <a:gd name="connsiteX6" fmla="*/ 111901 w 1549974"/>
                <a:gd name="connsiteY6" fmla="*/ 671392 h 671392"/>
                <a:gd name="connsiteX7" fmla="*/ 0 w 1549974"/>
                <a:gd name="connsiteY7" fmla="*/ 559491 h 671392"/>
                <a:gd name="connsiteX8" fmla="*/ 0 w 1549974"/>
                <a:gd name="connsiteY8" fmla="*/ 111901 h 67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9974" h="671392">
                  <a:moveTo>
                    <a:pt x="0" y="111901"/>
                  </a:moveTo>
                  <a:cubicBezTo>
                    <a:pt x="0" y="50100"/>
                    <a:pt x="50100" y="0"/>
                    <a:pt x="111901" y="0"/>
                  </a:cubicBezTo>
                  <a:lnTo>
                    <a:pt x="1438073" y="0"/>
                  </a:lnTo>
                  <a:cubicBezTo>
                    <a:pt x="1499874" y="0"/>
                    <a:pt x="1549974" y="50100"/>
                    <a:pt x="1549974" y="111901"/>
                  </a:cubicBezTo>
                  <a:lnTo>
                    <a:pt x="1549974" y="559491"/>
                  </a:lnTo>
                  <a:cubicBezTo>
                    <a:pt x="1549974" y="621292"/>
                    <a:pt x="1499874" y="671392"/>
                    <a:pt x="1438073" y="671392"/>
                  </a:cubicBezTo>
                  <a:lnTo>
                    <a:pt x="111901" y="671392"/>
                  </a:lnTo>
                  <a:cubicBezTo>
                    <a:pt x="50100" y="671392"/>
                    <a:pt x="0" y="621292"/>
                    <a:pt x="0" y="559491"/>
                  </a:cubicBezTo>
                  <a:lnTo>
                    <a:pt x="0" y="1119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35" tIns="93735" rIns="93735" bIns="9373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Приоритетное Тестирование и Доступ к Новым Технологиям</a:t>
              </a:r>
              <a:endParaRPr lang="en-US" sz="1200" b="1" kern="1200" dirty="0"/>
            </a:p>
          </p:txBody>
        </p:sp>
      </p:grp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04" y="2167312"/>
            <a:ext cx="1210236" cy="79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8463" y="-79635"/>
            <a:ext cx="7942996" cy="121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Компоненты Программы </a:t>
            </a:r>
            <a:r>
              <a:rPr lang="en-US" sz="2800" b="1" dirty="0" err="1" smtClean="0">
                <a:solidFill>
                  <a:schemeClr val="bg1"/>
                </a:solidFill>
              </a:rPr>
              <a:t>iConnect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032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6"/>
          <p:cNvSpPr txBox="1">
            <a:spLocks noChangeArrowheads="1"/>
          </p:cNvSpPr>
          <p:nvPr/>
        </p:nvSpPr>
        <p:spPr bwMode="auto">
          <a:xfrm>
            <a:off x="4764088" y="1785938"/>
            <a:ext cx="4132262" cy="160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630238" indent="-231775" eaLnBrk="0" hangingPunct="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Clr>
                <a:schemeClr val="accent1"/>
              </a:buClr>
              <a:buSzPct val="100000"/>
              <a:buFont typeface="Webdings" pitchFamily="18" charset="2"/>
              <a:buChar char="4"/>
            </a:pPr>
            <a:r>
              <a:rPr lang="ru-RU" altLang="ja-JP" sz="1600" b="1" dirty="0" smtClean="0">
                <a:cs typeface="Arial" pitchFamily="34" charset="0"/>
              </a:rPr>
              <a:t>Большая прибыль </a:t>
            </a:r>
            <a:r>
              <a:rPr lang="ru-RU" altLang="ja-JP" sz="1600" b="1" dirty="0">
                <a:cs typeface="Arial" pitchFamily="34" charset="0"/>
              </a:rPr>
              <a:t>от продаж новых решений</a:t>
            </a:r>
            <a:endParaRPr lang="en-GB" altLang="ja-JP" sz="1600" b="1" dirty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−"/>
            </a:pPr>
            <a:r>
              <a:rPr lang="ru-RU" altLang="ja-JP" sz="1400" dirty="0">
                <a:cs typeface="Arial" pitchFamily="34" charset="0"/>
              </a:rPr>
              <a:t>Поощрение вложений партнеров в продвижение стратегических решений</a:t>
            </a:r>
            <a:r>
              <a:rPr lang="en-US" altLang="ja-JP" sz="1400" dirty="0">
                <a:cs typeface="Arial" pitchFamily="34" charset="0"/>
              </a:rPr>
              <a:t> Avaya</a:t>
            </a:r>
            <a:endParaRPr lang="en-US" sz="1500" dirty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−"/>
            </a:pPr>
            <a:endParaRPr lang="en-US" sz="1500" dirty="0">
              <a:cs typeface="Arial" pitchFamily="34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53687" y="463290"/>
            <a:ext cx="9009387" cy="838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2400" dirty="0" smtClean="0"/>
              <a:t>Получите Премии по </a:t>
            </a:r>
            <a:r>
              <a:rPr lang="fr-BE" sz="2400" dirty="0" err="1" smtClean="0">
                <a:solidFill>
                  <a:srgbClr val="C00000"/>
                </a:solidFill>
              </a:rPr>
              <a:t>i</a:t>
            </a:r>
            <a:r>
              <a:rPr lang="fr-BE" sz="2400" dirty="0" err="1" smtClean="0"/>
              <a:t>Connect</a:t>
            </a:r>
            <a:r>
              <a:rPr lang="fr-BE" sz="2400" dirty="0" smtClean="0"/>
              <a:t> </a:t>
            </a:r>
            <a:r>
              <a:rPr lang="en-US" sz="2400" dirty="0" smtClean="0"/>
              <a:t>Grow Right Growth Rebate </a:t>
            </a:r>
            <a:r>
              <a:rPr lang="ru-RU" sz="2400" dirty="0" smtClean="0"/>
              <a:t>Программе за </a:t>
            </a:r>
            <a:r>
              <a:rPr lang="en-US" sz="2400" dirty="0" err="1" smtClean="0"/>
              <a:t>QoQ</a:t>
            </a:r>
            <a:r>
              <a:rPr lang="en-US" sz="2400" dirty="0" smtClean="0"/>
              <a:t> </a:t>
            </a:r>
            <a:r>
              <a:rPr lang="ru-RU" sz="2400" dirty="0" smtClean="0"/>
              <a:t>рост по стратегическим продуктам</a:t>
            </a:r>
            <a:endParaRPr lang="en-US" sz="2400" dirty="0" smtClean="0"/>
          </a:p>
        </p:txBody>
      </p:sp>
      <p:sp>
        <p:nvSpPr>
          <p:cNvPr id="21508" name="Slide Number Placeholder 2"/>
          <p:cNvSpPr txBox="1">
            <a:spLocks noGrp="1"/>
          </p:cNvSpPr>
          <p:nvPr/>
        </p:nvSpPr>
        <p:spPr bwMode="auto">
          <a:xfrm>
            <a:off x="8515350" y="6596063"/>
            <a:ext cx="1698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74990FB-7199-44C3-90E6-4C525FBB88F1}" type="slidenum">
              <a:rPr lang="en-US" sz="800" b="1">
                <a:solidFill>
                  <a:srgbClr val="988888"/>
                </a:solidFill>
                <a:cs typeface="Arial" pitchFamily="34" charset="0"/>
              </a:rPr>
              <a:pPr algn="r" eaLnBrk="1" hangingPunct="1"/>
              <a:t>20</a:t>
            </a:fld>
            <a:endParaRPr lang="en-US" sz="800" b="1">
              <a:solidFill>
                <a:srgbClr val="988888"/>
              </a:solidFill>
              <a:cs typeface="Arial" pitchFamily="34" charset="0"/>
            </a:endParaRPr>
          </a:p>
        </p:txBody>
      </p:sp>
      <p:sp>
        <p:nvSpPr>
          <p:cNvPr id="21509" name="Rectangle 42"/>
          <p:cNvSpPr>
            <a:spLocks noChangeArrowheads="1"/>
          </p:cNvSpPr>
          <p:nvPr/>
        </p:nvSpPr>
        <p:spPr bwMode="auto">
          <a:xfrm>
            <a:off x="4764088" y="3962400"/>
            <a:ext cx="2233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4163" indent="-284163">
              <a:buClr>
                <a:schemeClr val="accent1"/>
              </a:buClr>
              <a:buFont typeface="Webdings" pitchFamily="18" charset="2"/>
              <a:buChar char="4"/>
            </a:pPr>
            <a:r>
              <a:rPr lang="ru-RU" dirty="0" smtClean="0">
                <a:cs typeface="Arial" pitchFamily="34" charset="0"/>
              </a:rPr>
              <a:t>С </a:t>
            </a:r>
            <a:r>
              <a:rPr lang="en-US" dirty="0" smtClean="0">
                <a:cs typeface="Arial" pitchFamily="34" charset="0"/>
              </a:rPr>
              <a:t>1 </a:t>
            </a:r>
            <a:r>
              <a:rPr lang="ru-RU" dirty="0" smtClean="0">
                <a:cs typeface="Arial" pitchFamily="34" charset="0"/>
              </a:rPr>
              <a:t>апреля</a:t>
            </a:r>
            <a:r>
              <a:rPr lang="en-US" dirty="0" smtClean="0">
                <a:cs typeface="Arial" pitchFamily="34" charset="0"/>
              </a:rPr>
              <a:t> 2014</a:t>
            </a:r>
            <a:endParaRPr lang="en-US" dirty="0">
              <a:cs typeface="Arial" pitchFamily="34" charset="0"/>
            </a:endParaRPr>
          </a:p>
        </p:txBody>
      </p:sp>
      <p:sp>
        <p:nvSpPr>
          <p:cNvPr id="8198" name="TextBox 41"/>
          <p:cNvSpPr txBox="1">
            <a:spLocks noChangeArrowheads="1"/>
          </p:cNvSpPr>
          <p:nvPr/>
        </p:nvSpPr>
        <p:spPr bwMode="auto">
          <a:xfrm>
            <a:off x="4764088" y="5062538"/>
            <a:ext cx="4222750" cy="57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Clr>
                <a:schemeClr val="accent1"/>
              </a:buClr>
              <a:buSzPct val="100000"/>
              <a:buFont typeface="Webdings" pitchFamily="18" charset="2"/>
              <a:buNone/>
              <a:defRPr/>
            </a:pPr>
            <a:r>
              <a:rPr lang="ru-RU" altLang="ja-JP" sz="1600" b="1" dirty="0" smtClean="0">
                <a:cs typeface="Arial" pitchFamily="34" charset="0"/>
              </a:rPr>
              <a:t>Дополнительные Ресурсы</a:t>
            </a:r>
            <a:endParaRPr lang="en-US" sz="1400" u="sng" dirty="0"/>
          </a:p>
          <a:p>
            <a:pPr>
              <a:defRPr/>
            </a:pPr>
            <a:r>
              <a:rPr lang="en-US" sz="1400" u="sng" dirty="0" smtClean="0">
                <a:hlinkClick r:id="rId3"/>
              </a:rPr>
              <a:t>Grow </a:t>
            </a:r>
            <a:r>
              <a:rPr lang="en-US" sz="1400" u="sng" dirty="0">
                <a:hlinkClick r:id="rId3"/>
              </a:rPr>
              <a:t>Right Growth Rebate Policy Guide (EMEA) </a:t>
            </a:r>
            <a:r>
              <a:rPr lang="en-US" sz="1400" dirty="0"/>
              <a:t>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764088" y="3671888"/>
            <a:ext cx="4132262" cy="90011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244475" indent="-244475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GB" sz="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64088" y="4873625"/>
            <a:ext cx="4132262" cy="151923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244475" indent="-244475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GB" sz="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764088" y="1571625"/>
            <a:ext cx="4132262" cy="182086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244475" indent="-244475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GB" sz="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14" name="TextBox 23"/>
          <p:cNvSpPr>
            <a:spLocks noChangeArrowheads="1"/>
          </p:cNvSpPr>
          <p:nvPr/>
        </p:nvSpPr>
        <p:spPr bwMode="auto">
          <a:xfrm>
            <a:off x="5640388" y="3497263"/>
            <a:ext cx="2379662" cy="3405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Arial" pitchFamily="34" charset="0"/>
              </a:rPr>
              <a:t>Сроки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15" name="TextBox 24"/>
          <p:cNvSpPr>
            <a:spLocks noChangeArrowheads="1"/>
          </p:cNvSpPr>
          <p:nvPr/>
        </p:nvSpPr>
        <p:spPr bwMode="auto">
          <a:xfrm>
            <a:off x="5640388" y="1390650"/>
            <a:ext cx="2379662" cy="3405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Arial" pitchFamily="34" charset="0"/>
              </a:rPr>
              <a:t>Выгода для Партнера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16" name="TextBox 42"/>
          <p:cNvSpPr>
            <a:spLocks noChangeArrowheads="1"/>
          </p:cNvSpPr>
          <p:nvPr/>
        </p:nvSpPr>
        <p:spPr bwMode="auto">
          <a:xfrm>
            <a:off x="5640387" y="4645025"/>
            <a:ext cx="2379663" cy="3405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Arial" pitchFamily="34" charset="0"/>
              </a:rPr>
              <a:t>Доп. Информация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82563" y="1571625"/>
            <a:ext cx="4133850" cy="25503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244475" indent="-244475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GB" sz="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18" name="TextBox 20"/>
          <p:cNvSpPr>
            <a:spLocks noChangeArrowheads="1"/>
          </p:cNvSpPr>
          <p:nvPr/>
        </p:nvSpPr>
        <p:spPr bwMode="auto">
          <a:xfrm>
            <a:off x="1052513" y="1390650"/>
            <a:ext cx="2381250" cy="3405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Описание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19" name="TextBox 19"/>
          <p:cNvSpPr txBox="1">
            <a:spLocks noChangeArrowheads="1"/>
          </p:cNvSpPr>
          <p:nvPr/>
        </p:nvSpPr>
        <p:spPr bwMode="auto">
          <a:xfrm>
            <a:off x="280988" y="1881188"/>
            <a:ext cx="4133850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630238" indent="-231775" eaLnBrk="0" hangingPunct="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ebdings" pitchFamily="18" charset="2"/>
              <a:buChar char="4"/>
            </a:pP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b="1" dirty="0" smtClean="0">
                <a:solidFill>
                  <a:srgbClr val="000000"/>
                </a:solidFill>
              </a:rPr>
              <a:t>0</a:t>
            </a:r>
            <a:r>
              <a:rPr lang="en-US" b="1" dirty="0">
                <a:solidFill>
                  <a:srgbClr val="000000"/>
                </a:solidFill>
              </a:rPr>
              <a:t>% Growth Rebate </a:t>
            </a:r>
            <a:r>
              <a:rPr lang="ru-RU" dirty="0" smtClean="0">
                <a:solidFill>
                  <a:srgbClr val="000000"/>
                </a:solidFill>
              </a:rPr>
              <a:t>(п</a:t>
            </a:r>
            <a:r>
              <a:rPr lang="ru-RU" altLang="ja-JP" dirty="0" smtClean="0"/>
              <a:t>оощрение) для</a:t>
            </a:r>
            <a:r>
              <a:rPr lang="en-US" altLang="ja-JP" dirty="0" smtClean="0"/>
              <a:t> </a:t>
            </a:r>
            <a:r>
              <a:rPr lang="ru-RU" altLang="ja-JP" dirty="0"/>
              <a:t>партнеров за рост объема продаж </a:t>
            </a:r>
            <a:r>
              <a:rPr lang="en-US" altLang="ja-JP" dirty="0" smtClean="0"/>
              <a:t>year-over-year</a:t>
            </a:r>
            <a:r>
              <a:rPr lang="ru-RU" altLang="ja-JP" dirty="0" smtClean="0"/>
              <a:t> по бонусовым продуктам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ebdings" pitchFamily="18" charset="2"/>
              <a:buChar char="4"/>
            </a:pPr>
            <a:r>
              <a:rPr lang="ru-RU" altLang="ja-JP" dirty="0" smtClean="0"/>
              <a:t>В зачет идут стратегические решения </a:t>
            </a:r>
            <a:r>
              <a:rPr lang="en-US" altLang="ja-JP" dirty="0" smtClean="0"/>
              <a:t>Avaya</a:t>
            </a:r>
            <a:endParaRPr lang="en-US" altLang="ja-JP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ebdings" pitchFamily="18" charset="2"/>
              <a:buChar char="4"/>
            </a:pPr>
            <a:r>
              <a:rPr lang="ru-RU" altLang="ja-JP" dirty="0" smtClean="0"/>
              <a:t>Для </a:t>
            </a:r>
            <a:r>
              <a:rPr lang="en-US" altLang="ja-JP" dirty="0" smtClean="0"/>
              <a:t>Silver</a:t>
            </a:r>
            <a:r>
              <a:rPr lang="en-US" altLang="ja-JP" dirty="0"/>
              <a:t>, Gold, Platinum </a:t>
            </a:r>
            <a:r>
              <a:rPr lang="ru-RU" altLang="ja-JP" dirty="0" smtClean="0"/>
              <a:t>и</a:t>
            </a:r>
            <a:r>
              <a:rPr lang="en-US" altLang="ja-JP" dirty="0" smtClean="0"/>
              <a:t> Experts </a:t>
            </a:r>
            <a:r>
              <a:rPr lang="ru-RU" altLang="ja-JP" dirty="0" smtClean="0"/>
              <a:t>партнеров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82563" y="4548108"/>
            <a:ext cx="4133850" cy="182924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244475" indent="-244475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GB" sz="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563" y="4752975"/>
            <a:ext cx="4133849" cy="1646601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ebdings" pitchFamily="18" charset="2"/>
              <a:buChar char="4"/>
              <a:defRPr/>
            </a:pPr>
            <a:r>
              <a:rPr lang="ru-RU" b="1" dirty="0">
                <a:solidFill>
                  <a:schemeClr val="tx2"/>
                </a:solidFill>
              </a:rPr>
              <a:t>Максимальный ребейт</a:t>
            </a:r>
            <a:r>
              <a:rPr lang="en-US" b="1" dirty="0">
                <a:solidFill>
                  <a:schemeClr val="tx2"/>
                </a:solidFill>
              </a:rPr>
              <a:t> $150,000</a:t>
            </a:r>
          </a:p>
          <a:p>
            <a:pPr marL="284163" lvl="1" indent="-2841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ebdings" pitchFamily="18" charset="2"/>
              <a:buChar char="4"/>
            </a:pPr>
            <a:r>
              <a:rPr lang="ru-RU" dirty="0" smtClean="0">
                <a:solidFill>
                  <a:srgbClr val="000000"/>
                </a:solidFill>
              </a:rPr>
              <a:t>Необходим </a:t>
            </a:r>
            <a:r>
              <a:rPr lang="en-US" b="1" dirty="0" smtClean="0">
                <a:solidFill>
                  <a:srgbClr val="000000"/>
                </a:solidFill>
              </a:rPr>
              <a:t>10</a:t>
            </a:r>
            <a:r>
              <a:rPr lang="en-US" b="1" dirty="0">
                <a:solidFill>
                  <a:srgbClr val="000000"/>
                </a:solidFill>
              </a:rPr>
              <a:t>% </a:t>
            </a:r>
            <a:r>
              <a:rPr lang="en-US" b="1" dirty="0" smtClean="0">
                <a:solidFill>
                  <a:srgbClr val="000000"/>
                </a:solidFill>
              </a:rPr>
              <a:t>Y/Y </a:t>
            </a:r>
            <a:r>
              <a:rPr lang="en-US" b="1" dirty="0">
                <a:solidFill>
                  <a:srgbClr val="000000"/>
                </a:solidFill>
              </a:rPr>
              <a:t>minimum </a:t>
            </a:r>
            <a:r>
              <a:rPr lang="ru-RU" b="1" dirty="0" smtClean="0">
                <a:solidFill>
                  <a:srgbClr val="000000"/>
                </a:solidFill>
              </a:rPr>
              <a:t>рост </a:t>
            </a:r>
            <a:endParaRPr lang="en-US" dirty="0">
              <a:solidFill>
                <a:srgbClr val="000000"/>
              </a:solidFill>
            </a:endParaRPr>
          </a:p>
          <a:p>
            <a:pPr marL="284163" lvl="1" indent="-284163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ebdings" pitchFamily="18" charset="2"/>
              <a:buChar char="4"/>
            </a:pPr>
            <a:r>
              <a:rPr lang="en-US" b="1" dirty="0">
                <a:solidFill>
                  <a:srgbClr val="000000"/>
                </a:solidFill>
              </a:rPr>
              <a:t>Minimum </a:t>
            </a:r>
            <a:r>
              <a:rPr lang="ru-RU" b="1" dirty="0" smtClean="0">
                <a:solidFill>
                  <a:srgbClr val="000000"/>
                </a:solidFill>
              </a:rPr>
              <a:t>общий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Avaya spend </a:t>
            </a:r>
            <a:r>
              <a:rPr lang="ru-RU" dirty="0" smtClean="0">
                <a:solidFill>
                  <a:srgbClr val="000000"/>
                </a:solidFill>
              </a:rPr>
              <a:t>должен возрасти на хотя бы </a:t>
            </a:r>
            <a:r>
              <a:rPr lang="en-US" dirty="0" smtClean="0">
                <a:solidFill>
                  <a:srgbClr val="000000"/>
                </a:solidFill>
              </a:rPr>
              <a:t>+$</a:t>
            </a:r>
            <a:r>
              <a:rPr lang="en-US" dirty="0">
                <a:solidFill>
                  <a:srgbClr val="000000"/>
                </a:solidFill>
              </a:rPr>
              <a:t>1 Q/Q</a:t>
            </a:r>
          </a:p>
          <a:p>
            <a:pPr lvl="1" indent="-2222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ru-RU" dirty="0"/>
              <a:t>пересматривается ежеквартально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0"/>
          <p:cNvSpPr>
            <a:spLocks noChangeArrowheads="1"/>
          </p:cNvSpPr>
          <p:nvPr/>
        </p:nvSpPr>
        <p:spPr bwMode="auto">
          <a:xfrm>
            <a:off x="1052513" y="4377848"/>
            <a:ext cx="2381250" cy="3405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Arial" pitchFamily="34" charset="0"/>
              </a:rPr>
              <a:t>Ключевые Элементы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37669" y="339824"/>
            <a:ext cx="8229600" cy="838200"/>
          </a:xfrm>
        </p:spPr>
        <p:txBody>
          <a:bodyPr/>
          <a:lstStyle/>
          <a:p>
            <a:r>
              <a:rPr lang="ru-RU" dirty="0" smtClean="0"/>
              <a:t>Примеры Программы </a:t>
            </a:r>
            <a:r>
              <a:rPr lang="fr-BE" dirty="0" err="1">
                <a:solidFill>
                  <a:srgbClr val="C00000"/>
                </a:solidFill>
              </a:rPr>
              <a:t>i</a:t>
            </a:r>
            <a:r>
              <a:rPr lang="fr-BE" dirty="0" err="1"/>
              <a:t>Connect</a:t>
            </a:r>
            <a:r>
              <a:rPr lang="fr-BE" dirty="0"/>
              <a:t> </a:t>
            </a:r>
            <a:r>
              <a:rPr lang="en-US" dirty="0" smtClean="0"/>
              <a:t>Grow Right </a:t>
            </a:r>
            <a:endParaRPr lang="en-US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885" y="1224801"/>
            <a:ext cx="8609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Example </a:t>
            </a:r>
            <a:r>
              <a:rPr lang="en-US" sz="1400" b="1" i="1" dirty="0" smtClean="0"/>
              <a:t>1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52948" y="3831011"/>
            <a:ext cx="8609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Example </a:t>
            </a:r>
            <a:r>
              <a:rPr lang="en-US" sz="1400" b="1" i="1" dirty="0" smtClean="0"/>
              <a:t>2 with extra bonus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3519"/>
              </p:ext>
            </p:extLst>
          </p:nvPr>
        </p:nvGraphicFramePr>
        <p:xfrm>
          <a:off x="542925" y="1658692"/>
          <a:ext cx="7434428" cy="2093868"/>
        </p:xfrm>
        <a:graphic>
          <a:graphicData uri="http://schemas.openxmlformats.org/drawingml/2006/table">
            <a:tbl>
              <a:tblPr/>
              <a:tblGrid>
                <a:gridCol w="1004652"/>
                <a:gridCol w="803722"/>
                <a:gridCol w="803722"/>
                <a:gridCol w="803722"/>
                <a:gridCol w="803722"/>
                <a:gridCol w="803722"/>
                <a:gridCol w="803722"/>
                <a:gridCol w="803722"/>
                <a:gridCol w="803722"/>
              </a:tblGrid>
              <a:tr h="169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ABC Partner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(USD)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Eligible Solutions ($’s 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YoY Growth ($’s 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Growth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Rebate Eligible?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XPTAB Eligible?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Rebate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Rebate Calc ($’s 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Rebate Paid ($’s 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913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Q3FY14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9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Networking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Scopia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1Q Total: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69765"/>
              </p:ext>
            </p:extLst>
          </p:nvPr>
        </p:nvGraphicFramePr>
        <p:xfrm>
          <a:off x="542925" y="4200866"/>
          <a:ext cx="8015291" cy="2286000"/>
        </p:xfrm>
        <a:graphic>
          <a:graphicData uri="http://schemas.openxmlformats.org/drawingml/2006/table">
            <a:tbl>
              <a:tblPr/>
              <a:tblGrid>
                <a:gridCol w="1083147"/>
                <a:gridCol w="866518"/>
                <a:gridCol w="866518"/>
                <a:gridCol w="866518"/>
                <a:gridCol w="866518"/>
                <a:gridCol w="866518"/>
                <a:gridCol w="866518"/>
                <a:gridCol w="866518"/>
                <a:gridCol w="86651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ZXY Partner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(USD)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Eligible Solutions ($’s 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YoY Growth ($’s 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Growth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Rebate Eligible?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XPTAB Eligible?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Rebate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Rebate Calc ($’s 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Rebate Paid ($’s 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5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Q3FY14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Networking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Scopia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1Q Total: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5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nterprise 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6293"/>
            <a:ext cx="9144000" cy="347051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850" y="334169"/>
            <a:ext cx="8820150" cy="83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В Заключении: </a:t>
            </a:r>
            <a:r>
              <a:rPr lang="ru-RU" dirty="0" smtClean="0">
                <a:solidFill>
                  <a:srgbClr val="323232"/>
                </a:solidFill>
              </a:rPr>
              <a:t>Как Стать Профи  </a:t>
            </a:r>
            <a:r>
              <a:rPr lang="ru-RU" dirty="0">
                <a:solidFill>
                  <a:srgbClr val="323232"/>
                </a:solidFill>
              </a:rPr>
              <a:t>в </a:t>
            </a:r>
            <a:r>
              <a:rPr lang="ru-RU" dirty="0" smtClean="0">
                <a:solidFill>
                  <a:srgbClr val="323232"/>
                </a:solidFill>
              </a:rPr>
              <a:t>Области </a:t>
            </a:r>
            <a:r>
              <a:rPr lang="es-CO" dirty="0" smtClean="0">
                <a:solidFill>
                  <a:srgbClr val="323232"/>
                </a:solidFill>
              </a:rPr>
              <a:t>MID MARKET</a:t>
            </a:r>
            <a:r>
              <a:rPr lang="ru-RU" dirty="0" smtClean="0">
                <a:solidFill>
                  <a:srgbClr val="323232"/>
                </a:solidFill>
              </a:rPr>
              <a:t> за Короткий Срок!</a:t>
            </a:r>
            <a:endParaRPr lang="es-CO" sz="2800" b="0" i="0" dirty="0">
              <a:solidFill>
                <a:srgbClr val="323232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588224" y="1028733"/>
            <a:ext cx="2232248" cy="1920213"/>
          </a:xfrm>
          <a:prstGeom prst="wedgeEllipseCallout">
            <a:avLst>
              <a:gd name="adj1" fmla="val -59366"/>
              <a:gd name="adj2" fmla="val 749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ru-RU" sz="1800" b="0" i="0" dirty="0" smtClean="0">
                <a:latin typeface="Arial"/>
                <a:ea typeface="+mn-ea"/>
                <a:cs typeface="+mn-cs"/>
              </a:rPr>
              <a:t>Начните продавать и получать премии</a:t>
            </a:r>
            <a:endParaRPr lang="en-US" sz="18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67544" y="1316765"/>
            <a:ext cx="2160240" cy="1344149"/>
          </a:xfrm>
          <a:prstGeom prst="wedgeRoundRectCallout">
            <a:avLst>
              <a:gd name="adj1" fmla="val -12015"/>
              <a:gd name="adj2" fmla="val 82342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0" i="0" dirty="0" smtClean="0">
                <a:latin typeface="Arial"/>
                <a:ea typeface="+mn-ea"/>
                <a:cs typeface="+mn-cs"/>
              </a:rPr>
              <a:t>Разместите Заказ на </a:t>
            </a:r>
            <a:r>
              <a:rPr lang="fr-BE" dirty="0" err="1">
                <a:solidFill>
                  <a:srgbClr val="C00000"/>
                </a:solidFill>
              </a:rPr>
              <a:t>i</a:t>
            </a:r>
            <a:r>
              <a:rPr lang="fr-BE" dirty="0" err="1"/>
              <a:t>Connect</a:t>
            </a:r>
            <a:r>
              <a:rPr lang="fr-BE" dirty="0"/>
              <a:t> </a:t>
            </a:r>
            <a:r>
              <a:rPr lang="ru-RU" dirty="0" smtClean="0"/>
              <a:t> </a:t>
            </a:r>
            <a:r>
              <a:rPr lang="ru-RU" sz="1800" b="0" i="0" dirty="0" smtClean="0">
                <a:latin typeface="Arial"/>
                <a:ea typeface="+mn-ea"/>
                <a:cs typeface="+mn-cs"/>
              </a:rPr>
              <a:t>Демо Кит</a:t>
            </a:r>
            <a:endParaRPr lang="en-US" sz="18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275856" y="1124744"/>
            <a:ext cx="2880320" cy="1920213"/>
          </a:xfrm>
          <a:prstGeom prst="cloudCallou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ru-RU" sz="1800" b="0" i="0" dirty="0" smtClean="0">
                <a:solidFill>
                  <a:schemeClr val="dk1"/>
                </a:solidFill>
                <a:latin typeface="Arial"/>
                <a:ea typeface="+mn-ea"/>
                <a:cs typeface="+mn-cs"/>
              </a:rPr>
              <a:t>Обучитесь и получите сертификаты</a:t>
            </a:r>
            <a:endParaRPr lang="en-US" sz="1800" b="0" i="0" dirty="0">
              <a:solidFill>
                <a:schemeClr val="dk1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nterprise people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76293"/>
            <a:ext cx="9144000" cy="347051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588224" y="1028733"/>
            <a:ext cx="2232248" cy="1920213"/>
          </a:xfrm>
          <a:prstGeom prst="wedgeEllipseCallout">
            <a:avLst>
              <a:gd name="adj1" fmla="val -59366"/>
              <a:gd name="adj2" fmla="val 749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Начните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продавать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67544" y="1316765"/>
            <a:ext cx="2448272" cy="4032448"/>
          </a:xfrm>
          <a:prstGeom prst="wedgeRoundRectCallout">
            <a:avLst>
              <a:gd name="adj1" fmla="val 435"/>
              <a:gd name="adj2" fmla="val 57348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ru-RU" sz="2200" b="1" i="0" dirty="0" smtClean="0">
                <a:latin typeface="Arial"/>
                <a:ea typeface="+mn-ea"/>
                <a:cs typeface="+mn-cs"/>
              </a:rPr>
              <a:t>Разместите заказ на Демо Кит и Наймите младший персонал для среднего рынка</a:t>
            </a:r>
            <a:endParaRPr lang="en-US" sz="2200" b="1" i="0" dirty="0">
              <a:latin typeface="Arial"/>
              <a:ea typeface="+mn-ea"/>
              <a:cs typeface="+mn-cs"/>
            </a:endParaRPr>
          </a:p>
          <a:p>
            <a:pPr algn="ctr" defTabSz="914400">
              <a:buNone/>
            </a:pPr>
            <a:endParaRPr lang="en-US" dirty="0" smtClean="0"/>
          </a:p>
          <a:p>
            <a:pPr algn="ctr" defTabSz="914400">
              <a:buNone/>
            </a:pPr>
            <a:r>
              <a:rPr lang="ru-RU" sz="1800" b="0" i="1" dirty="0" smtClean="0">
                <a:latin typeface="Arial"/>
                <a:ea typeface="+mn-ea"/>
                <a:cs typeface="+mn-cs"/>
              </a:rPr>
              <a:t>а старшие сотрудники будут заниматься </a:t>
            </a:r>
            <a:br>
              <a:rPr lang="ru-RU" sz="1800" b="0" i="1" dirty="0" smtClean="0">
                <a:latin typeface="Arial"/>
                <a:ea typeface="+mn-ea"/>
                <a:cs typeface="+mn-cs"/>
              </a:rPr>
            </a:br>
            <a:r>
              <a:rPr lang="en-US" sz="1800" b="0" i="1" dirty="0" smtClean="0">
                <a:latin typeface="Arial"/>
                <a:ea typeface="+mn-ea"/>
                <a:cs typeface="+mn-cs"/>
              </a:rPr>
              <a:t>Avaya </a:t>
            </a:r>
            <a:r>
              <a:rPr lang="en-US" sz="1800" b="0" i="1" dirty="0">
                <a:latin typeface="Arial"/>
                <a:ea typeface="+mn-ea"/>
                <a:cs typeface="+mn-cs"/>
              </a:rPr>
              <a:t>Aura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3275856" y="1124744"/>
            <a:ext cx="2880320" cy="1920213"/>
          </a:xfrm>
          <a:prstGeom prst="cloudCallou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ru-RU" sz="1800" b="0" i="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Получите сертификат</a:t>
            </a:r>
            <a:endParaRPr lang="en-US" sz="1800" b="0" i="0" dirty="0">
              <a:solidFill>
                <a:schemeClr val="bg1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323850" y="315119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mtClean="0">
                <a:solidFill>
                  <a:srgbClr val="323232"/>
                </a:solidFill>
              </a:rPr>
              <a:t>Станьте БОЛЬШИМИ  в Области </a:t>
            </a:r>
            <a:r>
              <a:rPr lang="es-CO" smtClean="0">
                <a:solidFill>
                  <a:srgbClr val="323232"/>
                </a:solidFill>
              </a:rPr>
              <a:t>MID MARKET</a:t>
            </a:r>
            <a:endParaRPr lang="es-CO" dirty="0">
              <a:solidFill>
                <a:srgbClr val="32323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8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nterprise people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76293"/>
            <a:ext cx="9144000" cy="347051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588224" y="1028733"/>
            <a:ext cx="2232248" cy="1920213"/>
          </a:xfrm>
          <a:prstGeom prst="wedgeEllipseCallout">
            <a:avLst>
              <a:gd name="adj1" fmla="val -59366"/>
              <a:gd name="adj2" fmla="val 7495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ru-RU" sz="1800" b="0" i="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Начните продавать</a:t>
            </a:r>
            <a:endParaRPr lang="en-US" sz="1800" b="0" i="0" dirty="0">
              <a:solidFill>
                <a:schemeClr val="bg1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67544" y="1316765"/>
            <a:ext cx="2160240" cy="1344149"/>
          </a:xfrm>
          <a:prstGeom prst="wedgeRoundRectCallout">
            <a:avLst>
              <a:gd name="adj1" fmla="val -12015"/>
              <a:gd name="adj2" fmla="val 82342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ru-RU" sz="1800" b="0" i="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Обучитесь</a:t>
            </a:r>
            <a:endParaRPr lang="en-US" sz="1800" b="0" i="0" dirty="0">
              <a:solidFill>
                <a:schemeClr val="bg1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195736" y="1124744"/>
            <a:ext cx="4752528" cy="4320480"/>
          </a:xfrm>
          <a:prstGeom prst="cloudCallout">
            <a:avLst>
              <a:gd name="adj1" fmla="val -30581"/>
              <a:gd name="adj2" fmla="val 52341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ru-RU" sz="2400" b="1" i="0" dirty="0" smtClean="0">
                <a:latin typeface="Arial"/>
                <a:ea typeface="+mn-ea"/>
                <a:cs typeface="+mn-cs"/>
              </a:rPr>
              <a:t>Отправьте их в школу</a:t>
            </a:r>
            <a:endParaRPr lang="en-US" sz="2400" b="1" i="0" dirty="0">
              <a:latin typeface="Arial"/>
              <a:ea typeface="+mn-ea"/>
              <a:cs typeface="+mn-cs"/>
            </a:endParaRPr>
          </a:p>
          <a:p>
            <a:pPr algn="ctr" defTabSz="914400">
              <a:buNone/>
            </a:pPr>
            <a:endParaRPr lang="en-US" dirty="0" smtClean="0"/>
          </a:p>
          <a:p>
            <a:pPr algn="ctr" defTabSz="914400">
              <a:buNone/>
            </a:pPr>
            <a:r>
              <a:rPr lang="ru-RU" sz="1800" b="0" i="1" dirty="0" smtClean="0">
                <a:latin typeface="Arial"/>
                <a:ea typeface="+mn-ea"/>
                <a:cs typeface="+mn-cs"/>
              </a:rPr>
              <a:t>Всего 3 дня и 3 часа!</a:t>
            </a:r>
            <a:endParaRPr lang="en-US" sz="1800" b="0" i="1" dirty="0">
              <a:latin typeface="Arial"/>
              <a:ea typeface="+mn-ea"/>
              <a:cs typeface="+mn-cs"/>
            </a:endParaRPr>
          </a:p>
        </p:txBody>
      </p:sp>
      <p:sp>
        <p:nvSpPr>
          <p:cNvPr id="11" name="3 Título"/>
          <p:cNvSpPr txBox="1">
            <a:spLocks/>
          </p:cNvSpPr>
          <p:nvPr/>
        </p:nvSpPr>
        <p:spPr>
          <a:xfrm>
            <a:off x="323850" y="315119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mtClean="0">
                <a:solidFill>
                  <a:srgbClr val="323232"/>
                </a:solidFill>
              </a:rPr>
              <a:t>Станьте БОЛЬШИМИ  в Области </a:t>
            </a:r>
            <a:r>
              <a:rPr lang="es-CO" smtClean="0">
                <a:solidFill>
                  <a:srgbClr val="323232"/>
                </a:solidFill>
              </a:rPr>
              <a:t>MID MARKET</a:t>
            </a:r>
            <a:endParaRPr lang="es-CO" dirty="0">
              <a:solidFill>
                <a:srgbClr val="32323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2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nterprise people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76293"/>
            <a:ext cx="9144000" cy="347051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67544" y="1316765"/>
            <a:ext cx="2160240" cy="1344149"/>
          </a:xfrm>
          <a:prstGeom prst="wedgeRoundRectCallout">
            <a:avLst>
              <a:gd name="adj1" fmla="val -12015"/>
              <a:gd name="adj2" fmla="val 82342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ru-RU" sz="1800" b="0" i="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Обучитесь</a:t>
            </a:r>
            <a:endParaRPr lang="en-US" sz="1800" b="0" i="0" dirty="0">
              <a:solidFill>
                <a:schemeClr val="bg1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275856" y="1124744"/>
            <a:ext cx="2880320" cy="1920213"/>
          </a:xfrm>
          <a:prstGeom prst="cloudCallou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ru-RU" sz="1800" b="0" i="0" dirty="0" smtClean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Получите сертификат</a:t>
            </a:r>
            <a:endParaRPr lang="en-US" sz="1800" b="0" i="0" dirty="0">
              <a:solidFill>
                <a:schemeClr val="bg1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115297" y="1028733"/>
            <a:ext cx="3923928" cy="4416491"/>
          </a:xfrm>
          <a:prstGeom prst="wedgeEllipseCallout">
            <a:avLst>
              <a:gd name="adj1" fmla="val 37820"/>
              <a:gd name="adj2" fmla="val 5045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ru-RU" sz="2400" b="1" i="0" dirty="0" smtClean="0">
                <a:latin typeface="Arial"/>
                <a:ea typeface="+mn-ea"/>
                <a:cs typeface="+mn-cs"/>
              </a:rPr>
              <a:t>Используйте знания и инструментарий и продавайте</a:t>
            </a:r>
            <a:r>
              <a:rPr lang="en-US" sz="2400" b="1" i="0" dirty="0" smtClean="0">
                <a:latin typeface="Arial"/>
                <a:ea typeface="+mn-ea"/>
                <a:cs typeface="+mn-cs"/>
              </a:rPr>
              <a:t>!</a:t>
            </a:r>
            <a:endParaRPr lang="en-US" sz="2400" b="1" i="0" dirty="0">
              <a:latin typeface="Arial"/>
              <a:ea typeface="+mn-ea"/>
              <a:cs typeface="+mn-cs"/>
            </a:endParaRPr>
          </a:p>
          <a:p>
            <a:pPr algn="ctr" defTabSz="914400">
              <a:buNone/>
            </a:pPr>
            <a:endParaRPr lang="en-US" dirty="0" smtClean="0"/>
          </a:p>
          <a:p>
            <a:pPr algn="ctr" defTabSz="914400">
              <a:buNone/>
            </a:pPr>
            <a:r>
              <a:rPr lang="ru-RU" sz="1800" b="0" i="1" dirty="0" smtClean="0">
                <a:latin typeface="Arial"/>
                <a:ea typeface="+mn-ea"/>
                <a:cs typeface="+mn-cs"/>
              </a:rPr>
              <a:t>Все </a:t>
            </a:r>
            <a:r>
              <a:rPr lang="ru-RU" i="1" dirty="0" smtClean="0">
                <a:latin typeface="Arial"/>
              </a:rPr>
              <a:t>окупается</a:t>
            </a:r>
            <a:r>
              <a:rPr lang="ru-RU" sz="1800" b="0" i="1" dirty="0" smtClean="0">
                <a:latin typeface="Arial"/>
                <a:ea typeface="+mn-ea"/>
                <a:cs typeface="+mn-cs"/>
              </a:rPr>
              <a:t> с первой продажи</a:t>
            </a:r>
            <a:endParaRPr lang="en-US" sz="1800" b="0" i="1" dirty="0">
              <a:latin typeface="Arial"/>
              <a:ea typeface="+mn-ea"/>
              <a:cs typeface="+mn-cs"/>
            </a:endParaRPr>
          </a:p>
        </p:txBody>
      </p:sp>
      <p:sp>
        <p:nvSpPr>
          <p:cNvPr id="11" name="3 Título"/>
          <p:cNvSpPr txBox="1">
            <a:spLocks/>
          </p:cNvSpPr>
          <p:nvPr/>
        </p:nvSpPr>
        <p:spPr>
          <a:xfrm>
            <a:off x="323850" y="315119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mtClean="0">
                <a:solidFill>
                  <a:srgbClr val="323232"/>
                </a:solidFill>
              </a:rPr>
              <a:t>Станьте БОЛЬШИМИ  в Области </a:t>
            </a:r>
            <a:r>
              <a:rPr lang="es-CO" smtClean="0">
                <a:solidFill>
                  <a:srgbClr val="323232"/>
                </a:solidFill>
              </a:rPr>
              <a:t>MID MARKET</a:t>
            </a:r>
            <a:endParaRPr lang="es-CO" dirty="0">
              <a:solidFill>
                <a:srgbClr val="32323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9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77813" y="873125"/>
            <a:ext cx="8761412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-RU" sz="2000" b="1" kern="0" dirty="0">
                <a:solidFill>
                  <a:srgbClr val="323232"/>
                </a:solidFill>
              </a:rPr>
              <a:t>Ваш </a:t>
            </a:r>
            <a:r>
              <a:rPr lang="en-US" sz="2000" b="1" kern="0" dirty="0">
                <a:solidFill>
                  <a:srgbClr val="323232"/>
                </a:solidFill>
              </a:rPr>
              <a:t>Avaya Channel Account Manager </a:t>
            </a:r>
            <a:endParaRPr lang="en-US" sz="2000" b="1" kern="0" dirty="0" smtClean="0">
              <a:solidFill>
                <a:srgbClr val="32323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en-US" sz="2000" b="1" dirty="0" smtClean="0"/>
              <a:t>Fomenko Ekaterina                                                                               </a:t>
            </a:r>
            <a:r>
              <a:rPr lang="en-US" sz="1600" kern="0" dirty="0" err="1" smtClean="0">
                <a:solidFill>
                  <a:srgbClr val="323232"/>
                </a:solidFill>
                <a:latin typeface="Arial" charset="0"/>
              </a:rPr>
              <a:t>iConnect</a:t>
            </a:r>
            <a:r>
              <a:rPr lang="en-US" sz="1600" kern="0" dirty="0" smtClean="0">
                <a:solidFill>
                  <a:srgbClr val="323232"/>
                </a:solidFill>
                <a:latin typeface="Arial" charset="0"/>
              </a:rPr>
              <a:t> Program Lead Russia/CIS                                                               </a:t>
            </a:r>
            <a:r>
              <a:rPr lang="en-US" sz="1200" b="1" kern="0" dirty="0" smtClean="0">
                <a:solidFill>
                  <a:srgbClr val="323232"/>
                </a:solidFill>
                <a:latin typeface="Arial" charset="0"/>
                <a:hlinkClick r:id="rId3"/>
              </a:rPr>
              <a:t>efomenko@</a:t>
            </a:r>
            <a:r>
              <a:rPr lang="en-US" sz="1200" b="1" kern="0" dirty="0">
                <a:solidFill>
                  <a:srgbClr val="323232"/>
                </a:solidFill>
                <a:latin typeface="Arial" charset="0"/>
                <a:hlinkClick r:id="rId3"/>
              </a:rPr>
              <a:t>a</a:t>
            </a:r>
            <a:r>
              <a:rPr lang="en-US" sz="1200" b="1" kern="0" dirty="0" smtClean="0">
                <a:solidFill>
                  <a:srgbClr val="323232"/>
                </a:solidFill>
                <a:latin typeface="Arial" charset="0"/>
                <a:hlinkClick r:id="rId3"/>
              </a:rPr>
              <a:t>vaya.com</a:t>
            </a:r>
            <a:r>
              <a:rPr lang="en-US" sz="1200" b="1" kern="0" dirty="0" smtClean="0">
                <a:solidFill>
                  <a:srgbClr val="323232"/>
                </a:solidFill>
                <a:latin typeface="Arial" charset="0"/>
              </a:rPr>
              <a:t> </a:t>
            </a:r>
            <a:endParaRPr lang="en-US" sz="1600" b="1" dirty="0" smtClean="0"/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en-US" sz="2000" b="1" kern="0" dirty="0" smtClean="0">
                <a:solidFill>
                  <a:srgbClr val="323232"/>
                </a:solidFill>
                <a:latin typeface="Arial" charset="0"/>
              </a:rPr>
              <a:t>Dmitry Kolpakov                                                                                </a:t>
            </a:r>
            <a:r>
              <a:rPr lang="en-US" sz="1600" kern="0" dirty="0" smtClean="0">
                <a:solidFill>
                  <a:srgbClr val="323232"/>
                </a:solidFill>
                <a:latin typeface="Arial" charset="0"/>
              </a:rPr>
              <a:t>Channel Account Manager Russia &amp; CIS                                                                      </a:t>
            </a:r>
            <a:r>
              <a:rPr lang="en-US" sz="1200" b="1" kern="0" dirty="0" smtClean="0">
                <a:solidFill>
                  <a:srgbClr val="323232"/>
                </a:solidFill>
                <a:latin typeface="Arial" charset="0"/>
                <a:hlinkClick r:id="rId4"/>
              </a:rPr>
              <a:t>kolpakov@avaya.com</a:t>
            </a:r>
            <a:r>
              <a:rPr lang="en-US" sz="1200" b="1" kern="0" dirty="0" smtClean="0">
                <a:solidFill>
                  <a:srgbClr val="323232"/>
                </a:solidFill>
                <a:latin typeface="Arial" charset="0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en-US" sz="2000" b="1" kern="0" dirty="0" smtClean="0">
                <a:solidFill>
                  <a:srgbClr val="323232"/>
                </a:solidFill>
                <a:latin typeface="Arial" charset="0"/>
              </a:rPr>
              <a:t>Andrey </a:t>
            </a:r>
            <a:r>
              <a:rPr lang="en-US" sz="2000" b="1" kern="0" dirty="0">
                <a:solidFill>
                  <a:srgbClr val="323232"/>
                </a:solidFill>
                <a:latin typeface="Arial" charset="0"/>
              </a:rPr>
              <a:t>Bogachev                                                                                   </a:t>
            </a:r>
            <a:r>
              <a:rPr lang="en-US" sz="1600" kern="0" dirty="0">
                <a:solidFill>
                  <a:srgbClr val="323232"/>
                </a:solidFill>
                <a:latin typeface="Arial" charset="0"/>
              </a:rPr>
              <a:t>Channel Technical Enablement Russia &amp; CIS                                                                      </a:t>
            </a:r>
            <a:r>
              <a:rPr lang="en-US" sz="1200" b="1" kern="0" dirty="0" smtClean="0">
                <a:solidFill>
                  <a:srgbClr val="323232"/>
                </a:solidFill>
                <a:latin typeface="Arial" charset="0"/>
                <a:hlinkClick r:id="rId5"/>
              </a:rPr>
              <a:t>aabogachev@avaya.com</a:t>
            </a:r>
            <a:r>
              <a:rPr lang="en-US" sz="1200" b="1" kern="0" dirty="0" smtClean="0">
                <a:solidFill>
                  <a:srgbClr val="323232"/>
                </a:solidFill>
                <a:latin typeface="Arial" charset="0"/>
              </a:rPr>
              <a:t>  </a:t>
            </a:r>
            <a:endParaRPr lang="en-US" sz="1200" b="1" kern="0" dirty="0">
              <a:solidFill>
                <a:srgbClr val="323232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en-US" sz="2000" b="1" kern="0" dirty="0">
                <a:solidFill>
                  <a:srgbClr val="323232"/>
                </a:solidFill>
              </a:rPr>
              <a:t>Tatyana Lenchina                                                                                 </a:t>
            </a:r>
            <a:r>
              <a:rPr lang="en-GB" sz="1600" dirty="0"/>
              <a:t>Channel Marketing Enablement Russia &amp; CIS                                                                    </a:t>
            </a:r>
            <a:r>
              <a:rPr lang="en-US" sz="1200" b="1" kern="0" dirty="0">
                <a:solidFill>
                  <a:srgbClr val="323232"/>
                </a:solidFill>
                <a:latin typeface="Arial" charset="0"/>
                <a:hlinkClick r:id="rId6"/>
              </a:rPr>
              <a:t>tlenchina@avaya.com</a:t>
            </a:r>
            <a:r>
              <a:rPr lang="en-US" sz="1200" b="1" kern="0" dirty="0">
                <a:solidFill>
                  <a:srgbClr val="323232"/>
                </a:solidFill>
                <a:latin typeface="Arial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-RU" sz="2000" b="1" kern="0" dirty="0" smtClean="0">
                <a:solidFill>
                  <a:srgbClr val="323232"/>
                </a:solidFill>
              </a:rPr>
              <a:t>Сергей Чечкин                                                                                </a:t>
            </a:r>
            <a:r>
              <a:rPr lang="en-US" sz="2000" b="1" kern="0" dirty="0" smtClean="0">
                <a:solidFill>
                  <a:srgbClr val="323232"/>
                </a:solidFill>
              </a:rPr>
              <a:t>            </a:t>
            </a:r>
            <a:r>
              <a:rPr lang="en-US" sz="1600" kern="0" dirty="0" smtClean="0">
                <a:solidFill>
                  <a:srgbClr val="323232"/>
                </a:solidFill>
              </a:rPr>
              <a:t>Chanel Lead Russia &amp; CIS                                                                                      </a:t>
            </a:r>
            <a:r>
              <a:rPr lang="en-US" sz="1200" b="1" kern="0" dirty="0" smtClean="0">
                <a:solidFill>
                  <a:srgbClr val="323232"/>
                </a:solidFill>
                <a:latin typeface="Arial" charset="0"/>
                <a:hlinkClick r:id="rId7"/>
              </a:rPr>
              <a:t>chechkin@avaya.com</a:t>
            </a:r>
            <a:r>
              <a:rPr lang="en-US" sz="1600" b="1" kern="0" dirty="0" smtClean="0">
                <a:solidFill>
                  <a:srgbClr val="323232"/>
                </a:solidFill>
                <a:latin typeface="Arial" charset="0"/>
                <a:hlinkClick r:id="rId7"/>
              </a:rPr>
              <a:t> </a:t>
            </a:r>
            <a:endParaRPr lang="ru-RU" sz="1600" b="1" kern="0" dirty="0" smtClean="0">
              <a:solidFill>
                <a:srgbClr val="323232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-RU" sz="2000" b="1" kern="0" dirty="0" smtClean="0">
                <a:solidFill>
                  <a:srgbClr val="323232"/>
                </a:solidFill>
              </a:rPr>
              <a:t>Ваш </a:t>
            </a:r>
            <a:r>
              <a:rPr lang="en-US" sz="2000" b="1" kern="0" dirty="0">
                <a:solidFill>
                  <a:srgbClr val="323232"/>
                </a:solidFill>
              </a:rPr>
              <a:t>Avaya Distributor </a:t>
            </a:r>
            <a:endParaRPr lang="ru-RU" sz="2000" b="1" kern="0" dirty="0">
              <a:solidFill>
                <a:srgbClr val="32323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C0000"/>
              </a:buClr>
              <a:buFont typeface="Webdings" pitchFamily="18" charset="2"/>
              <a:buChar char="4"/>
              <a:defRPr/>
            </a:pPr>
            <a:r>
              <a:rPr lang="ru-RU" sz="2000" b="1" kern="0" dirty="0" smtClean="0">
                <a:solidFill>
                  <a:srgbClr val="323232"/>
                </a:solidFill>
              </a:rPr>
              <a:t>Алла ван Боммель                                                                              </a:t>
            </a:r>
            <a:r>
              <a:rPr lang="en-US" sz="1600" kern="0" dirty="0" smtClean="0">
                <a:solidFill>
                  <a:srgbClr val="323232"/>
                </a:solidFill>
              </a:rPr>
              <a:t>EMEA Partner Onboarding</a:t>
            </a:r>
            <a:r>
              <a:rPr lang="ru-RU" sz="1600" kern="0" dirty="0" smtClean="0">
                <a:solidFill>
                  <a:srgbClr val="323232"/>
                </a:solidFill>
              </a:rPr>
              <a:t> </a:t>
            </a:r>
            <a:r>
              <a:rPr lang="en-US" sz="1600" kern="0" dirty="0" smtClean="0">
                <a:solidFill>
                  <a:srgbClr val="323232"/>
                </a:solidFill>
              </a:rPr>
              <a:t>Manager                                                                            </a:t>
            </a:r>
            <a:r>
              <a:rPr lang="en-US" sz="1200" b="1" kern="0" dirty="0" smtClean="0">
                <a:solidFill>
                  <a:srgbClr val="323232"/>
                </a:solidFill>
                <a:hlinkClick r:id="rId8"/>
              </a:rPr>
              <a:t>atazeeva@avaya.com</a:t>
            </a:r>
            <a:endParaRPr lang="en-US" sz="1200" kern="0" dirty="0" smtClean="0">
              <a:solidFill>
                <a:srgbClr val="323232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>
          <a:xfrm>
            <a:off x="341313" y="260350"/>
            <a:ext cx="8351837" cy="720725"/>
          </a:xfrm>
        </p:spPr>
        <p:txBody>
          <a:bodyPr anchor="ctr"/>
          <a:lstStyle/>
          <a:p>
            <a:r>
              <a:rPr lang="ru-RU" dirty="0" smtClean="0"/>
              <a:t>Вопросы по </a:t>
            </a:r>
            <a:r>
              <a:rPr lang="fr-BE" dirty="0" err="1">
                <a:solidFill>
                  <a:srgbClr val="C00000"/>
                </a:solidFill>
              </a:rPr>
              <a:t>i</a:t>
            </a:r>
            <a:r>
              <a:rPr lang="fr-BE" dirty="0" err="1"/>
              <a:t>Connect</a:t>
            </a:r>
            <a:r>
              <a:rPr lang="fr-BE" dirty="0"/>
              <a:t> </a:t>
            </a:r>
            <a:r>
              <a:rPr lang="ru-RU" dirty="0" smtClean="0"/>
              <a:t>Программе</a:t>
            </a:r>
            <a:r>
              <a:rPr lang="en-GB" dirty="0" smtClean="0"/>
              <a:t>?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5026" y="4152900"/>
            <a:ext cx="3067360" cy="223202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endParaRPr lang="en-GB" sz="1600" dirty="0" smtClean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87" y="4271119"/>
            <a:ext cx="2805346" cy="199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36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 descr="Flare_Background_Tex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r="1372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1400" y="1305325"/>
            <a:ext cx="7188200" cy="2654300"/>
          </a:xfrm>
          <a:prstGeom prst="rect">
            <a:avLst/>
          </a:prstGeom>
          <a:noFill/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Добро Пожаловать в Программу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9" name="Picture 2" descr="C:\Users\mwheadon\Desktop\icONNECT\Iconnect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07" y="4257608"/>
            <a:ext cx="5040761" cy="17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66" y="-17846"/>
            <a:ext cx="8229600" cy="838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23232"/>
                </a:solidFill>
                <a:latin typeface="Arial"/>
                <a:ea typeface="+mj-ea"/>
                <a:cs typeface="+mj-cs"/>
              </a:rPr>
              <a:t>Ваши Шаги на Ближайшие 3 Месяца</a:t>
            </a:r>
            <a:endParaRPr lang="en-GB" sz="2800" b="0" i="0" dirty="0">
              <a:solidFill>
                <a:srgbClr val="323232"/>
              </a:solidFill>
              <a:latin typeface="Arial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74765"/>
              </p:ext>
            </p:extLst>
          </p:nvPr>
        </p:nvGraphicFramePr>
        <p:xfrm>
          <a:off x="156949" y="622416"/>
          <a:ext cx="6980830" cy="141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963226"/>
              </p:ext>
            </p:extLst>
          </p:nvPr>
        </p:nvGraphicFramePr>
        <p:xfrm>
          <a:off x="376026" y="1607613"/>
          <a:ext cx="3132161" cy="141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546697"/>
              </p:ext>
            </p:extLst>
          </p:nvPr>
        </p:nvGraphicFramePr>
        <p:xfrm>
          <a:off x="566523" y="2748879"/>
          <a:ext cx="4106293" cy="122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734567"/>
              </p:ext>
            </p:extLst>
          </p:nvPr>
        </p:nvGraphicFramePr>
        <p:xfrm>
          <a:off x="828799" y="3671231"/>
          <a:ext cx="5210699" cy="133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254635"/>
              </p:ext>
            </p:extLst>
          </p:nvPr>
        </p:nvGraphicFramePr>
        <p:xfrm>
          <a:off x="2126766" y="4681180"/>
          <a:ext cx="4983706" cy="125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14701" y="436063"/>
            <a:ext cx="2279177" cy="1904949"/>
          </a:xfrm>
          <a:prstGeom prst="rect">
            <a:avLst/>
          </a:prstGeom>
          <a:solidFill>
            <a:srgbClr val="610206"/>
          </a:solidFill>
          <a:effectLst>
            <a:glow rad="368300">
              <a:schemeClr val="accent1">
                <a:satMod val="175000"/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 defTabSz="914400">
              <a:lnSpc>
                <a:spcPct val="90000"/>
              </a:lnSpc>
              <a:buNone/>
            </a:pPr>
            <a:endParaRPr lang="ru-RU" sz="4400" b="0" i="0" dirty="0" smtClean="0">
              <a:latin typeface="Arial"/>
              <a:ea typeface="+mn-ea"/>
              <a:cs typeface="+mn-cs"/>
            </a:endParaRPr>
          </a:p>
          <a:p>
            <a:pPr algn="ctr" defTabSz="914400">
              <a:lnSpc>
                <a:spcPct val="90000"/>
              </a:lnSpc>
              <a:buNone/>
            </a:pPr>
            <a:r>
              <a:rPr lang="en-GB" sz="4400" b="0" i="0" dirty="0" smtClean="0">
                <a:latin typeface="Arial"/>
                <a:ea typeface="+mn-ea"/>
                <a:cs typeface="+mn-cs"/>
              </a:rPr>
              <a:t>Go </a:t>
            </a:r>
            <a:r>
              <a:rPr lang="en-GB" sz="4400" b="0" i="0" dirty="0">
                <a:latin typeface="Arial"/>
                <a:ea typeface="+mn-ea"/>
                <a:cs typeface="+mn-cs"/>
              </a:rPr>
              <a:t>Live</a:t>
            </a: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51654"/>
              </p:ext>
            </p:extLst>
          </p:nvPr>
        </p:nvGraphicFramePr>
        <p:xfrm>
          <a:off x="3289110" y="5609229"/>
          <a:ext cx="4983706" cy="122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11993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P spid="13" grpId="0" animBg="1"/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62" y="351152"/>
            <a:ext cx="8646538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Шаг 1</a:t>
            </a:r>
            <a:r>
              <a:rPr lang="ru-RU" dirty="0" smtClean="0"/>
              <a:t>: Выберите Пакет и Определитесь с Вашим Предпочитаемым Дистрибутором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96" y="3984775"/>
            <a:ext cx="9089409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Package 1- $8500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71" y="5253613"/>
            <a:ext cx="908940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Package 2 - $5000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C:\Users\mwheadon\Desktop\icONNECT\Iconnect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272916"/>
            <a:ext cx="7791450" cy="26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3759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5" y="429694"/>
            <a:ext cx="8229600" cy="838200"/>
          </a:xfrm>
        </p:spPr>
        <p:txBody>
          <a:bodyPr/>
          <a:lstStyle/>
          <a:p>
            <a:pPr lvl="0"/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41007"/>
              </p:ext>
            </p:extLst>
          </p:nvPr>
        </p:nvGraphicFramePr>
        <p:xfrm>
          <a:off x="402612" y="1168931"/>
          <a:ext cx="8397007" cy="49482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1826"/>
                <a:gridCol w="3800104"/>
                <a:gridCol w="1389413"/>
                <a:gridCol w="1365664"/>
              </a:tblGrid>
              <a:tr h="450819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900" dirty="0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fr-BE" sz="19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Package 2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911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Marketing &amp; Sales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/>
                        <a:t>Marketing Campaigns &amp; Toolkits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/>
                        <a:t>Partner Rebates and Growth rewards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30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b="0" dirty="0" smtClean="0"/>
                        <a:t>Sales </a:t>
                      </a:r>
                      <a:r>
                        <a:rPr lang="fr-BE" sz="1200" b="0" dirty="0" err="1" smtClean="0"/>
                        <a:t>Incentive</a:t>
                      </a:r>
                      <a:r>
                        <a:rPr lang="fr-BE" sz="1200" b="0" dirty="0" smtClean="0"/>
                        <a:t> – </a:t>
                      </a:r>
                      <a:r>
                        <a:rPr lang="fr-BE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MDF </a:t>
                      </a:r>
                      <a:r>
                        <a:rPr lang="fr-BE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prioritization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231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smtClean="0"/>
                        <a:t>Workshops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b="0" dirty="0" smtClean="0"/>
                        <a:t>Sales</a:t>
                      </a:r>
                      <a:r>
                        <a:rPr lang="fr-BE" sz="1200" b="0" baseline="0" dirty="0" smtClean="0"/>
                        <a:t> &amp; </a:t>
                      </a:r>
                      <a:r>
                        <a:rPr lang="fr-BE" sz="1200" b="0" baseline="0" dirty="0" err="1" smtClean="0"/>
                        <a:t>Presales</a:t>
                      </a:r>
                      <a:r>
                        <a:rPr lang="fr-BE" sz="1200" b="0" baseline="0" dirty="0" smtClean="0"/>
                        <a:t> IP Office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53489"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Presales Networking</a:t>
                      </a:r>
                      <a:r>
                        <a:rPr lang="en-US" sz="1200" b="0" baseline="0" dirty="0" smtClean="0"/>
                        <a:t> 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Presales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RV 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Scopia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Video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416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dirty="0" err="1" smtClean="0"/>
                        <a:t>Mid</a:t>
                      </a:r>
                      <a:r>
                        <a:rPr lang="fr-BE" sz="1200" b="0" dirty="0" smtClean="0"/>
                        <a:t> </a:t>
                      </a:r>
                      <a:r>
                        <a:rPr lang="fr-BE" sz="1200" b="0" dirty="0" err="1" smtClean="0"/>
                        <a:t>Market</a:t>
                      </a:r>
                      <a:r>
                        <a:rPr lang="fr-BE" sz="1200" b="0" dirty="0" smtClean="0"/>
                        <a:t> </a:t>
                      </a:r>
                      <a:r>
                        <a:rPr lang="fr-BE" sz="1200" b="0" dirty="0" err="1" smtClean="0"/>
                        <a:t>Implementation</a:t>
                      </a:r>
                      <a:r>
                        <a:rPr lang="fr-BE" sz="1200" b="0" dirty="0" smtClean="0"/>
                        <a:t> Workshop 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50719"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Demokit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IP office &amp; Networking</a:t>
                      </a:r>
                      <a:r>
                        <a:rPr lang="fr-BE" sz="1200" baseline="0" dirty="0" smtClean="0"/>
                        <a:t> &amp; RV </a:t>
                      </a:r>
                      <a:r>
                        <a:rPr lang="fr-BE" sz="1200" baseline="0" dirty="0" err="1" smtClean="0"/>
                        <a:t>Scopia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 smtClean="0"/>
                        <a:t>IP office &amp; Networking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53688" y="31548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Программа </a:t>
            </a:r>
            <a:r>
              <a:rPr lang="fr-BE" sz="280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fr-BE" sz="2800" dirty="0" err="1" smtClean="0">
                <a:latin typeface="+mj-lt"/>
                <a:ea typeface="+mj-ea"/>
                <a:cs typeface="+mj-cs"/>
              </a:rPr>
              <a:t>Connect</a:t>
            </a:r>
            <a:r>
              <a:rPr lang="ru-RU" sz="2800" dirty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– 2 Варианта Пакета для Партнеров</a:t>
            </a:r>
            <a:r>
              <a:rPr lang="fr-BE" sz="28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21408" y="2233875"/>
            <a:ext cx="306903" cy="3760315"/>
            <a:chOff x="6521407" y="1901375"/>
            <a:chExt cx="306903" cy="3760314"/>
          </a:xfrm>
        </p:grpSpPr>
        <p:pic>
          <p:nvPicPr>
            <p:cNvPr id="4098" name="Picture 2" descr="C:\Users\pvandermeulen\AppData\Local\Microsoft\Windows\Temporary Internet Files\Content.IE5\MLH26YRI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105" y="1901375"/>
              <a:ext cx="276205" cy="27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pvandermeulen\AppData\Local\Microsoft\Windows\Temporary Internet Files\Content.IE5\MLH26YRI\MC90043253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022" y="5457286"/>
              <a:ext cx="204402" cy="204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pvandermeulen\AppData\Local\Microsoft\Windows\Temporary Internet Files\Content.IE5\MLH26YRI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072" y="2251041"/>
              <a:ext cx="276205" cy="27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pvandermeulen\AppData\Local\Microsoft\Windows\Temporary Internet Files\Content.IE5\MLH26YRI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535" y="2961355"/>
              <a:ext cx="276205" cy="27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pvandermeulen\AppData\Local\Microsoft\Windows\Temporary Internet Files\Content.IE5\MLH26YRI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671" y="3293851"/>
              <a:ext cx="276205" cy="27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pvandermeulen\AppData\Local\Microsoft\Windows\Temporary Internet Files\Content.IE5\MLH26YRI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072" y="3685727"/>
              <a:ext cx="276205" cy="27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pvandermeulen\AppData\Local\Microsoft\Windows\Temporary Internet Files\Content.IE5\MLH26YRI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334" y="4388879"/>
              <a:ext cx="276205" cy="27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pvandermeulen\AppData\Local\Microsoft\Windows\Temporary Internet Files\Content.IE5\MLH26YRI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407" y="5085942"/>
              <a:ext cx="276205" cy="27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90" y="1901375"/>
            <a:ext cx="276205" cy="2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vandermeulen\AppData\Local\Microsoft\Windows\Temporary Internet Files\Content.IE5\MLH26YRI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57" y="5403076"/>
            <a:ext cx="204402" cy="2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55" y="2251040"/>
            <a:ext cx="276205" cy="2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57" y="2613452"/>
            <a:ext cx="276205" cy="2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56" y="3293851"/>
            <a:ext cx="276205" cy="2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21" y="5728686"/>
            <a:ext cx="276205" cy="2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229" y="4696276"/>
            <a:ext cx="276205" cy="2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pvandermeulen\AppData\Local\Microsoft\Windows\Temporary Internet Files\Content.IE5\MLH26YRI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80" y="4076112"/>
            <a:ext cx="204402" cy="2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88821" y="644364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* Knowledge </a:t>
            </a:r>
            <a:r>
              <a:rPr lang="en-US" sz="1000" dirty="0"/>
              <a:t>of Switches/ WLAN/ID engines for Networking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54" y="1901374"/>
            <a:ext cx="274637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286467" y="6140832"/>
            <a:ext cx="1905967" cy="566468"/>
          </a:xfrm>
          <a:prstGeom prst="rect">
            <a:avLst/>
          </a:prstGeom>
          <a:noFill/>
        </p:spPr>
        <p:txBody>
          <a:bodyPr wrap="square" lIns="95785" tIns="47893" rIns="95785" bIns="47893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$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85</a:t>
            </a:r>
            <a:r>
              <a:rPr lang="en-GB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0 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CC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72385" y="6155216"/>
            <a:ext cx="1905967" cy="566468"/>
          </a:xfrm>
          <a:prstGeom prst="rect">
            <a:avLst/>
          </a:prstGeom>
          <a:noFill/>
        </p:spPr>
        <p:txBody>
          <a:bodyPr wrap="square" lIns="95785" tIns="47893" rIns="95785" bIns="47893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$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500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0 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CC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8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78" y="3626351"/>
            <a:ext cx="276205" cy="2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3174" y="3645798"/>
            <a:ext cx="2842510" cy="129510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pic>
        <p:nvPicPr>
          <p:cNvPr id="75" name="Picture 11" descr="http://convergednetworks.ca/products/Networking/ERS%203524GT-PWR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092" y="2668014"/>
            <a:ext cx="2197291" cy="366853"/>
          </a:xfrm>
          <a:prstGeom prst="rect">
            <a:avLst/>
          </a:prstGeom>
          <a:noFill/>
        </p:spPr>
      </p:pic>
      <p:pic>
        <p:nvPicPr>
          <p:cNvPr id="228369" name="Picture 17" descr="http://www.google.co.uk/url?source=imglanding&amp;ct=img&amp;q=http://www.thecovergroup.org.uk/reboot/images/mp900402149.jpg&amp;sa=X&amp;ei=KkGXUfmzJanOyQGzi4HADg&amp;ved=0CAsQ8wc4kAE&amp;usg=AFQjCNGSU0TaGSLtyAp95qVYWLmocomL1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431" y="1689503"/>
            <a:ext cx="1269187" cy="1140965"/>
          </a:xfrm>
          <a:prstGeom prst="rect">
            <a:avLst/>
          </a:prstGeom>
          <a:noFill/>
        </p:spPr>
      </p:pic>
      <p:pic>
        <p:nvPicPr>
          <p:cNvPr id="85" name="Picture 4" descr="http://www.google.co.uk/url?source=imglanding&amp;ct=img&amp;q=http://www.proliant.kz/shop/data/big/hp-proliant-dl120-g7.jpg&amp;sa=X&amp;ei=2EpEUf-QL8jhyQGGkoDYBA&amp;ved=0CAsQ8wc&amp;usg=AFQjCNEHJxU7MKiqCtsKtLJfYK11xZuAr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58" y="2708269"/>
            <a:ext cx="2347415" cy="653195"/>
          </a:xfrm>
          <a:prstGeom prst="rect">
            <a:avLst/>
          </a:prstGeom>
          <a:noFill/>
        </p:spPr>
      </p:pic>
      <p:sp>
        <p:nvSpPr>
          <p:cNvPr id="105" name="TextBox 104"/>
          <p:cNvSpPr txBox="1"/>
          <p:nvPr/>
        </p:nvSpPr>
        <p:spPr>
          <a:xfrm>
            <a:off x="5128780" y="548863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9608</a:t>
            </a:r>
            <a:endParaRPr lang="en-GB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171222" y="165721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IP500</a:t>
            </a:r>
            <a:endParaRPr lang="en-GB" sz="1200" dirty="0"/>
          </a:p>
        </p:txBody>
      </p:sp>
      <p:grpSp>
        <p:nvGrpSpPr>
          <p:cNvPr id="2" name="Group 76"/>
          <p:cNvGrpSpPr/>
          <p:nvPr/>
        </p:nvGrpSpPr>
        <p:grpSpPr>
          <a:xfrm>
            <a:off x="3341497" y="1959148"/>
            <a:ext cx="1878591" cy="356625"/>
            <a:chOff x="4825564" y="5131041"/>
            <a:chExt cx="1878591" cy="356625"/>
          </a:xfrm>
        </p:grpSpPr>
        <p:pic>
          <p:nvPicPr>
            <p:cNvPr id="71" name="Picture 26" descr="IPO50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5564" y="5131041"/>
              <a:ext cx="1878591" cy="35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5778289" y="5206637"/>
              <a:ext cx="410161" cy="211573"/>
            </a:xfrm>
            <a:prstGeom prst="rect">
              <a:avLst/>
            </a:prstGeom>
            <a:solidFill>
              <a:srgbClr val="415D6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8" name="Rectangle 28"/>
            <p:cNvSpPr>
              <a:spLocks noChangeArrowheads="1"/>
            </p:cNvSpPr>
            <p:nvPr/>
          </p:nvSpPr>
          <p:spPr bwMode="auto">
            <a:xfrm>
              <a:off x="6241974" y="5213122"/>
              <a:ext cx="410161" cy="211573"/>
            </a:xfrm>
            <a:prstGeom prst="rect">
              <a:avLst/>
            </a:prstGeom>
            <a:solidFill>
              <a:srgbClr val="415D6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4367530" y="2292821"/>
            <a:ext cx="725541" cy="5942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7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7213" y="1727290"/>
            <a:ext cx="731532" cy="6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C:\Documents and Settings\jlawson1\My Documents\1_Spice Projects\1.  Projects\96x1\PPTs\9611G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8808" y="4495923"/>
            <a:ext cx="1079575" cy="82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Grafik 8" descr="9508_011111TC5_077komp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2481" y="4641652"/>
            <a:ext cx="1010147" cy="88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3109" y="4083348"/>
            <a:ext cx="838195" cy="72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Box 101"/>
          <p:cNvSpPr txBox="1"/>
          <p:nvPr/>
        </p:nvSpPr>
        <p:spPr>
          <a:xfrm>
            <a:off x="6050594" y="5282818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9611</a:t>
            </a:r>
            <a:endParaRPr lang="en-GB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72605" y="481133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9641</a:t>
            </a:r>
            <a:endParaRPr lang="en-GB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181542" y="149296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1616</a:t>
            </a:r>
            <a:endParaRPr lang="en-GB" sz="1200" dirty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5892702" y="3000895"/>
            <a:ext cx="1299437" cy="11462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545807" y="2959293"/>
            <a:ext cx="9076" cy="1803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" name="Picture 10" descr="https://evbdn.eventbrite.com/s3-s3/eventlogos/10207391/wlan8180controll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56161" y="4999722"/>
            <a:ext cx="1852060" cy="436729"/>
          </a:xfrm>
          <a:prstGeom prst="rect">
            <a:avLst/>
          </a:prstGeom>
          <a:noFill/>
        </p:spPr>
      </p:pic>
      <p:pic>
        <p:nvPicPr>
          <p:cNvPr id="228363" name="Picture 11" descr="http://www.google.co.uk/url?source=imglanding&amp;ct=img&amp;q=https://cdn.cnetcontent.com/22/ce/22ce7cf6-74dc-4906-93c8-424e236a16ff.jpg&amp;sa=X&amp;ei=aDuXUaWsLcGbygHujwE&amp;ved=0CAsQ8wc&amp;usg=AFQjCNGSTE_Rvnr2THjkNkYXYkIPi0Wdv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7804" y="5461568"/>
            <a:ext cx="790428" cy="592821"/>
          </a:xfrm>
          <a:prstGeom prst="rect">
            <a:avLst/>
          </a:prstGeom>
          <a:noFill/>
        </p:spPr>
      </p:pic>
      <p:cxnSp>
        <p:nvCxnSpPr>
          <p:cNvPr id="216" name="Straight Connector 215"/>
          <p:cNvCxnSpPr/>
          <p:nvPr/>
        </p:nvCxnSpPr>
        <p:spPr>
          <a:xfrm flipH="1">
            <a:off x="4422484" y="2980320"/>
            <a:ext cx="956799" cy="25502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3819369" y="2964769"/>
            <a:ext cx="1493059" cy="2108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2518194" y="5389814"/>
            <a:ext cx="145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8100 Controller-16</a:t>
            </a:r>
            <a:endParaRPr lang="en-GB" sz="1200" dirty="0"/>
          </a:p>
        </p:txBody>
      </p:sp>
      <p:sp>
        <p:nvSpPr>
          <p:cNvPr id="228" name="TextBox 227"/>
          <p:cNvSpPr txBox="1"/>
          <p:nvPr/>
        </p:nvSpPr>
        <p:spPr>
          <a:xfrm>
            <a:off x="4026660" y="5915890"/>
            <a:ext cx="918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8120E- AP</a:t>
            </a:r>
            <a:endParaRPr lang="en-GB" sz="1200" dirty="0"/>
          </a:p>
        </p:txBody>
      </p:sp>
      <p:pic>
        <p:nvPicPr>
          <p:cNvPr id="235" name="Picture 2" descr="http://img.buddy.vn/upload/news/pic/20120417/source/VNEscopia-xt5000-he-thong-hoi-nghi-truyen-hinh-hieu-quacfanh_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117" y="3748362"/>
            <a:ext cx="1204959" cy="61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229" y="3780426"/>
            <a:ext cx="965876" cy="889369"/>
          </a:xfrm>
          <a:prstGeom prst="rect">
            <a:avLst/>
          </a:prstGeom>
        </p:spPr>
      </p:pic>
      <p:cxnSp>
        <p:nvCxnSpPr>
          <p:cNvPr id="259" name="Straight Connector 258"/>
          <p:cNvCxnSpPr/>
          <p:nvPr/>
        </p:nvCxnSpPr>
        <p:spPr>
          <a:xfrm flipH="1">
            <a:off x="3070337" y="2965119"/>
            <a:ext cx="2031120" cy="9992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150853" y="4360037"/>
            <a:ext cx="116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RV XT5000 + </a:t>
            </a:r>
          </a:p>
          <a:p>
            <a:pPr algn="ctr"/>
            <a:r>
              <a:rPr lang="en-GB" sz="1200" dirty="0" err="1" smtClean="0"/>
              <a:t>Scopia</a:t>
            </a:r>
            <a:r>
              <a:rPr lang="en-GB" sz="1200" dirty="0" smtClean="0"/>
              <a:t> Clients</a:t>
            </a:r>
            <a:endParaRPr lang="en-GB" sz="1200" dirty="0"/>
          </a:p>
        </p:txBody>
      </p:sp>
      <p:cxnSp>
        <p:nvCxnSpPr>
          <p:cNvPr id="267" name="Straight Connector 266"/>
          <p:cNvCxnSpPr/>
          <p:nvPr/>
        </p:nvCxnSpPr>
        <p:spPr>
          <a:xfrm flipH="1" flipV="1">
            <a:off x="2324556" y="2450987"/>
            <a:ext cx="2702256" cy="450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650382" y="1249618"/>
            <a:ext cx="235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PC </a:t>
            </a:r>
            <a:r>
              <a:rPr lang="ru-RU" sz="1200" dirty="0" smtClean="0"/>
              <a:t>и</a:t>
            </a:r>
            <a:r>
              <a:rPr lang="en-GB" sz="1200" dirty="0" smtClean="0"/>
              <a:t> Server</a:t>
            </a:r>
            <a:r>
              <a:rPr lang="ru-RU" sz="1200" dirty="0" smtClean="0"/>
              <a:t> предоставляются </a:t>
            </a:r>
          </a:p>
          <a:p>
            <a:pPr algn="ctr"/>
            <a:r>
              <a:rPr lang="ru-RU" sz="1200" dirty="0" smtClean="0"/>
              <a:t>партнером</a:t>
            </a:r>
            <a:r>
              <a:rPr lang="en-GB" sz="1200" dirty="0" smtClean="0"/>
              <a:t> *</a:t>
            </a:r>
            <a:endParaRPr lang="en-GB" sz="1200" dirty="0"/>
          </a:p>
        </p:txBody>
      </p:sp>
      <p:sp>
        <p:nvSpPr>
          <p:cNvPr id="271" name="Title 1"/>
          <p:cNvSpPr>
            <a:spLocks noGrp="1"/>
          </p:cNvSpPr>
          <p:nvPr>
            <p:ph type="title"/>
          </p:nvPr>
        </p:nvSpPr>
        <p:spPr>
          <a:xfrm>
            <a:off x="360753" y="295732"/>
            <a:ext cx="8716572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Шаг 2: </a:t>
            </a:r>
            <a:r>
              <a:rPr lang="ru-RU" dirty="0" smtClean="0"/>
              <a:t>Разместите Заказ на «</a:t>
            </a:r>
            <a:r>
              <a:rPr lang="fr-BE" dirty="0" smtClean="0">
                <a:solidFill>
                  <a:srgbClr val="C00000"/>
                </a:solidFill>
              </a:rPr>
              <a:t>i</a:t>
            </a:r>
            <a:r>
              <a:rPr lang="en-GB" dirty="0" smtClean="0"/>
              <a:t>Connect Demo Kit</a:t>
            </a:r>
            <a:r>
              <a:rPr lang="ru-RU" dirty="0" smtClean="0"/>
              <a:t>» через Дистрибутора с Указанием Цены Комплекта</a:t>
            </a:r>
            <a:endParaRPr lang="en-GB" dirty="0"/>
          </a:p>
        </p:txBody>
      </p:sp>
      <p:cxnSp>
        <p:nvCxnSpPr>
          <p:cNvPr id="58" name="Straight Connector 57"/>
          <p:cNvCxnSpPr>
            <a:stCxn id="85" idx="3"/>
          </p:cNvCxnSpPr>
          <p:nvPr/>
        </p:nvCxnSpPr>
        <p:spPr>
          <a:xfrm flipV="1">
            <a:off x="3002771" y="2966923"/>
            <a:ext cx="2010978" cy="6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602673" y="2961569"/>
            <a:ext cx="736158" cy="161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72" descr="1408v2k2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9064" y="1395884"/>
            <a:ext cx="711761" cy="71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118"/>
          <p:cNvSpPr txBox="1"/>
          <p:nvPr/>
        </p:nvSpPr>
        <p:spPr>
          <a:xfrm>
            <a:off x="5405894" y="114039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1608</a:t>
            </a:r>
            <a:endParaRPr lang="en-GB" sz="1200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284232" y="1815570"/>
            <a:ext cx="204030" cy="11020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519429" y="2022959"/>
            <a:ext cx="746547" cy="8797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464265" y="1183606"/>
            <a:ext cx="2808505" cy="222324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smtClean="0"/>
          </a:p>
        </p:txBody>
      </p:sp>
      <p:sp>
        <p:nvSpPr>
          <p:cNvPr id="4" name="TextBox 3"/>
          <p:cNvSpPr txBox="1"/>
          <p:nvPr/>
        </p:nvSpPr>
        <p:spPr>
          <a:xfrm>
            <a:off x="355258" y="6231812"/>
            <a:ext cx="8215536" cy="2781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BE" sz="1400" i="1" dirty="0" smtClean="0"/>
              <a:t>* </a:t>
            </a:r>
            <a:r>
              <a:rPr lang="ru-RU" sz="1400" i="1" dirty="0" smtClean="0"/>
              <a:t>Как дополнительная опция  партнер может купить </a:t>
            </a:r>
            <a:r>
              <a:rPr lang="fr-BE" sz="1400" i="1" dirty="0" err="1" smtClean="0"/>
              <a:t>Avaya</a:t>
            </a:r>
            <a:r>
              <a:rPr lang="fr-BE" sz="1400" i="1" dirty="0" smtClean="0"/>
              <a:t> Server </a:t>
            </a:r>
            <a:r>
              <a:rPr lang="ru-RU" sz="1400" i="1" dirty="0" smtClean="0"/>
              <a:t>по стандартной </a:t>
            </a:r>
            <a:r>
              <a:rPr lang="fr-BE" sz="1400" i="1" dirty="0" err="1" smtClean="0"/>
              <a:t>Demo</a:t>
            </a:r>
            <a:r>
              <a:rPr lang="fr-BE" sz="1400" i="1" dirty="0" smtClean="0"/>
              <a:t> </a:t>
            </a:r>
            <a:r>
              <a:rPr lang="ru-RU" sz="1400" i="1" dirty="0" smtClean="0"/>
              <a:t>скидке</a:t>
            </a:r>
            <a:endParaRPr lang="en-US" sz="1400" i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514387" y="3141951"/>
            <a:ext cx="2758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IP Office Server Edition (Demo mode)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30619" y="6508651"/>
            <a:ext cx="8215536" cy="2781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BE" sz="1400" i="1" dirty="0" smtClean="0"/>
              <a:t>* </a:t>
            </a:r>
            <a:r>
              <a:rPr lang="ru-RU" sz="1400" i="1" dirty="0" smtClean="0"/>
              <a:t>Как дополнительная опция  партнер может купить </a:t>
            </a:r>
            <a:r>
              <a:rPr lang="fr-BE" sz="1400" i="1" dirty="0" err="1" smtClean="0"/>
              <a:t>Avaya</a:t>
            </a:r>
            <a:r>
              <a:rPr lang="fr-BE" sz="1400" i="1" dirty="0" smtClean="0"/>
              <a:t> Server </a:t>
            </a:r>
            <a:r>
              <a:rPr lang="ru-RU" sz="1400" i="1" dirty="0" smtClean="0"/>
              <a:t>по стандартной </a:t>
            </a:r>
            <a:r>
              <a:rPr lang="fr-BE" sz="1400" i="1" dirty="0" err="1" smtClean="0"/>
              <a:t>Demo</a:t>
            </a:r>
            <a:r>
              <a:rPr lang="fr-BE" sz="1400" i="1" dirty="0" smtClean="0"/>
              <a:t> </a:t>
            </a:r>
            <a:r>
              <a:rPr lang="ru-RU" sz="1400" i="1" dirty="0" smtClean="0"/>
              <a:t>скидке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547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21068"/>
            <a:ext cx="8229600" cy="838200"/>
          </a:xfrm>
        </p:spPr>
        <p:txBody>
          <a:bodyPr/>
          <a:lstStyle/>
          <a:p>
            <a:pPr lvl="0"/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703812"/>
              </p:ext>
            </p:extLst>
          </p:nvPr>
        </p:nvGraphicFramePr>
        <p:xfrm>
          <a:off x="402610" y="1393206"/>
          <a:ext cx="6721521" cy="39489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7318"/>
                <a:gridCol w="1856096"/>
                <a:gridCol w="2088107"/>
              </a:tblGrid>
              <a:tr h="4508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fr-BE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Package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5804">
                <a:tc>
                  <a:txBody>
                    <a:bodyPr/>
                    <a:lstStyle/>
                    <a:p>
                      <a:r>
                        <a:rPr lang="fr-BE" sz="1600" b="1" dirty="0" smtClean="0"/>
                        <a:t>IP</a:t>
                      </a:r>
                      <a:r>
                        <a:rPr lang="fr-BE" sz="1600" b="1" baseline="0" dirty="0" smtClean="0"/>
                        <a:t> Office</a:t>
                      </a:r>
                      <a:r>
                        <a:rPr lang="fr-BE" sz="1600" b="1" dirty="0" smtClean="0"/>
                        <a:t> 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BE" sz="1600" dirty="0" smtClean="0"/>
                        <a:t>IPO</a:t>
                      </a:r>
                      <a:r>
                        <a:rPr lang="fr-BE" sz="1600" baseline="0" dirty="0" smtClean="0"/>
                        <a:t> 500 unit,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BE" sz="1600" baseline="0" dirty="0" smtClean="0"/>
                        <a:t>Combo </a:t>
                      </a:r>
                      <a:r>
                        <a:rPr lang="fr-BE" sz="1600" baseline="0" dirty="0" err="1" smtClean="0"/>
                        <a:t>card</a:t>
                      </a:r>
                      <a:r>
                        <a:rPr lang="fr-BE" sz="1600" baseline="0" dirty="0" smtClean="0"/>
                        <a:t>,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BE" sz="1600" baseline="0" dirty="0" smtClean="0"/>
                        <a:t>IP Phones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115757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Networking </a:t>
                      </a:r>
                      <a:r>
                        <a:rPr lang="en-US" sz="1600" dirty="0" smtClean="0"/>
                        <a:t>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ERS 3526 POE</a:t>
                      </a:r>
                      <a:r>
                        <a:rPr lang="en-US" sz="1600" baseline="0" dirty="0" smtClean="0"/>
                        <a:t> Switch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BE" sz="1600" baseline="0" dirty="0" smtClean="0"/>
                        <a:t>WLAN AP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BE" sz="1600" baseline="0" dirty="0" smtClean="0"/>
                        <a:t>WLAN Controller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50818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Radvision</a:t>
                      </a:r>
                      <a:r>
                        <a:rPr lang="en-US" sz="1600" b="1" dirty="0" smtClean="0"/>
                        <a:t> 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Full XT5000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SMB9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5081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45062" y="29823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dirty="0" smtClean="0"/>
              <a:t>Варианты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fr-BE" sz="2800" dirty="0" err="1" smtClean="0">
                <a:solidFill>
                  <a:srgbClr val="C00000"/>
                </a:solidFill>
              </a:rPr>
              <a:t>i</a:t>
            </a:r>
            <a:r>
              <a:rPr lang="fr-BE" sz="2800" dirty="0" err="1" smtClean="0">
                <a:latin typeface="+mj-lt"/>
                <a:ea typeface="+mj-ea"/>
                <a:cs typeface="+mj-cs"/>
              </a:rPr>
              <a:t>Connect</a:t>
            </a:r>
            <a:r>
              <a:rPr lang="fr-BE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Демо Набора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06" y="2272962"/>
            <a:ext cx="423080" cy="4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32" y="3245663"/>
            <a:ext cx="423080" cy="4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48" y="3286607"/>
            <a:ext cx="423080" cy="4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32" y="2223361"/>
            <a:ext cx="423080" cy="4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vandermeulen\AppData\Local\Microsoft\Windows\Temporary Internet Files\Content.IE5\MLH26YRI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5" y="4298198"/>
            <a:ext cx="423080" cy="4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vandermeulen\AppData\Local\Microsoft\Windows\Temporary Internet Files\Content.IE5\MLH26YRI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37" y="4492751"/>
            <a:ext cx="213389" cy="2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68803" y="4937395"/>
            <a:ext cx="1905967" cy="566468"/>
          </a:xfrm>
          <a:prstGeom prst="rect">
            <a:avLst/>
          </a:prstGeom>
          <a:noFill/>
        </p:spPr>
        <p:txBody>
          <a:bodyPr wrap="square" lIns="95785" tIns="47893" rIns="95785" bIns="47893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$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85</a:t>
            </a:r>
            <a:r>
              <a:rPr lang="en-GB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0 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CC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9096" y="4936174"/>
            <a:ext cx="1905967" cy="566468"/>
          </a:xfrm>
          <a:prstGeom prst="rect">
            <a:avLst/>
          </a:prstGeom>
          <a:noFill/>
        </p:spPr>
        <p:txBody>
          <a:bodyPr wrap="square" lIns="95785" tIns="47893" rIns="95785" bIns="47893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$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500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0 </a:t>
            </a:r>
            <a:endParaRPr lang="en-US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CC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62" y="421068"/>
            <a:ext cx="2395410" cy="7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http://www.dpctelcom.com/images/product_images/Avaya-licensekey12773192384c2258464deb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6" l="4297" r="94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32" y="3413199"/>
            <a:ext cx="1103068" cy="11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marketingtools.avaya.com/knowledgebase/user/ipoffice/mergedProjects/oneXportaluser/pa_fu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23" y="1954883"/>
            <a:ext cx="1567855" cy="11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avatel.files.wordpress.com/2012/08/avaya-ip-office-8-1-equipmen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9" b="65072" l="18984" r="62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36" t="1" r="36939" b="34247"/>
          <a:stretch/>
        </p:blipFill>
        <p:spPr bwMode="auto">
          <a:xfrm>
            <a:off x="7088134" y="2498017"/>
            <a:ext cx="1579784" cy="11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telware.com/wp-content/uploads/2013/02/Avaya-9608-IP-Phone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56" l="42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92" y="2900225"/>
            <a:ext cx="1000456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ishopcomputer.com/images/3526T_righ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45" y="4400029"/>
            <a:ext cx="2427252" cy="9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8" y="345793"/>
            <a:ext cx="8229600" cy="610315"/>
          </a:xfrm>
        </p:spPr>
        <p:txBody>
          <a:bodyPr/>
          <a:lstStyle/>
          <a:p>
            <a:r>
              <a:rPr lang="fr-BE" dirty="0" err="1">
                <a:solidFill>
                  <a:srgbClr val="C00000"/>
                </a:solidFill>
              </a:rPr>
              <a:t>i</a:t>
            </a:r>
            <a:r>
              <a:rPr lang="fr-BE" dirty="0" err="1"/>
              <a:t>Connect</a:t>
            </a:r>
            <a:r>
              <a:rPr lang="fr-BE" dirty="0"/>
              <a:t> </a:t>
            </a:r>
            <a:r>
              <a:rPr lang="ru-RU" dirty="0" smtClean="0"/>
              <a:t>Демо</a:t>
            </a:r>
            <a:r>
              <a:rPr lang="en-US" dirty="0" smtClean="0"/>
              <a:t> </a:t>
            </a:r>
            <a:r>
              <a:rPr lang="ru-RU" dirty="0" smtClean="0"/>
              <a:t>Набор </a:t>
            </a:r>
            <a:r>
              <a:rPr lang="en-GB" dirty="0" smtClean="0"/>
              <a:t>A</a:t>
            </a:r>
            <a:r>
              <a:rPr lang="ru-RU" dirty="0" smtClean="0"/>
              <a:t> -</a:t>
            </a:r>
            <a:r>
              <a:rPr lang="en-US" dirty="0" smtClean="0"/>
              <a:t> $</a:t>
            </a:r>
            <a:r>
              <a:rPr lang="ru-RU" dirty="0" smtClean="0"/>
              <a:t>8500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3088" name="Picture 16" descr="http://www.telephonemagic.com/images/avaya/avaya-9641g-ip-phon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7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59" y="3083051"/>
            <a:ext cx="1045380" cy="95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eiwy.com/Assets/Avaya9611IPphoneLarg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28" y="3471046"/>
            <a:ext cx="1339855" cy="12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etny.net/wp-content/uploads/2011/06/Avaya-1608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02" y="3465113"/>
            <a:ext cx="858185" cy="9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telecomspares.com/images/1616_IP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2500" l="7099" r="89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23" y="3666679"/>
            <a:ext cx="1325413" cy="129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ipofficeconnect.com/ekmps/shops/servcomm/images/ipo-ip500-v2-comb-card-bri-700476021-34-p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200" b="93000" l="2400" r="96200">
                        <a14:foregroundMark x1="71000" y1="33600" x2="71000" y2="33600"/>
                        <a14:foregroundMark x1="74800" y1="36400" x2="74800" y2="36400"/>
                        <a14:foregroundMark x1="76000" y1="31200" x2="78200" y2="37600"/>
                        <a14:foregroundMark x1="58600" y1="14600" x2="62800" y2="14400"/>
                        <a14:foregroundMark x1="48800" y1="80000" x2="54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25" y="921604"/>
            <a:ext cx="1161250" cy="11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ommssource.co.uk/media/catalog/product/cache/1/image/9df78eab33525d08d6e5fb8d27136e95/a/v/avaya_sdcard_1.gif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475">
            <a:off x="7780518" y="1443547"/>
            <a:ext cx="1630389" cy="15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avatel.files.wordpress.com/2012/08/avaya-ip-office-8-1-equipment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93" b="92105" l="0" r="1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349" r="84525" b="1091"/>
          <a:stretch/>
        </p:blipFill>
        <p:spPr bwMode="auto">
          <a:xfrm>
            <a:off x="6967886" y="1995163"/>
            <a:ext cx="609518" cy="13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vidofon.de/media/Videokonferenz-Radvision-Scopia-XT5000-3_02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230" b="95902" l="0" r="100000">
                        <a14:foregroundMark x1="33069" y1="17213" x2="51146" y2="32377"/>
                        <a14:foregroundMark x1="28219" y1="42896" x2="46208" y2="39208"/>
                        <a14:foregroundMark x1="12610" y1="50546" x2="20899" y2="54235"/>
                        <a14:foregroundMark x1="16490" y1="68579" x2="33598" y2="83743"/>
                        <a14:foregroundMark x1="38448" y1="80738" x2="18430" y2="68579"/>
                        <a14:foregroundMark x1="11111" y1="56557" x2="25309" y2="54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69" y="4984438"/>
            <a:ext cx="2434413" cy="157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90156" y="6415695"/>
            <a:ext cx="2447374" cy="3250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050" i="1" dirty="0" err="1" smtClean="0"/>
              <a:t>Ipad</a:t>
            </a:r>
            <a:r>
              <a:rPr lang="en-GB" sz="1050" i="1" dirty="0" smtClean="0"/>
              <a:t> </a:t>
            </a:r>
            <a:r>
              <a:rPr lang="ru-RU" sz="1050" i="1" dirty="0" smtClean="0"/>
              <a:t>и</a:t>
            </a:r>
            <a:r>
              <a:rPr lang="en-GB" sz="1050" i="1" dirty="0" smtClean="0"/>
              <a:t> Smart phone </a:t>
            </a:r>
            <a:r>
              <a:rPr lang="ru-RU" sz="1050" i="1" dirty="0" smtClean="0"/>
              <a:t>не включены</a:t>
            </a:r>
            <a:endParaRPr lang="en-GB" sz="1050" i="1" dirty="0" smtClean="0"/>
          </a:p>
          <a:p>
            <a:pPr>
              <a:lnSpc>
                <a:spcPct val="90000"/>
              </a:lnSpc>
            </a:pPr>
            <a:r>
              <a:rPr lang="en-GB" sz="1050" i="1" dirty="0" smtClean="0"/>
              <a:t>IPO Server Optional</a:t>
            </a:r>
            <a:endParaRPr lang="en-US" sz="1050" i="1" dirty="0" smtClean="0"/>
          </a:p>
        </p:txBody>
      </p:sp>
      <p:pic>
        <p:nvPicPr>
          <p:cNvPr id="3108" name="Picture 36" descr="https://evbdn.eventbrite.com/s3-s3/eventlogos/10207391/wlan8180controller.pn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75" y="4990993"/>
            <a:ext cx="22669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://www.jenne.com/jstore/assets/product_images/WL81AP240E6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94" y="4332321"/>
            <a:ext cx="1752488" cy="10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ivestarstelecom.com/images/ip500v2cu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758" b="93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08" y="680710"/>
            <a:ext cx="1910988" cy="14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6" y="1035050"/>
            <a:ext cx="4051707" cy="557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7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http://www.dpctelcom.com/images/product_images/Avaya-licensekey12773192384c2258464deb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6" l="4297" r="94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32" y="3413199"/>
            <a:ext cx="1103068" cy="11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marketingtools.avaya.com/knowledgebase/user/ipoffice/mergedProjects/oneXportaluser/pa_fu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23" y="1954883"/>
            <a:ext cx="1567855" cy="11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avatel.files.wordpress.com/2012/08/avaya-ip-office-8-1-equipmen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9" b="65072" l="18984" r="62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36" t="1" r="36939" b="34247"/>
          <a:stretch/>
        </p:blipFill>
        <p:spPr bwMode="auto">
          <a:xfrm>
            <a:off x="7088134" y="2498017"/>
            <a:ext cx="1579784" cy="11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telware.com/wp-content/uploads/2013/02/Avaya-9608-IP-Phone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56" l="42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92" y="2900225"/>
            <a:ext cx="1000456" cy="8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ishopcomputer.com/images/3526T_righ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45" y="4400029"/>
            <a:ext cx="2427252" cy="9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8" y="397549"/>
            <a:ext cx="9342408" cy="610315"/>
          </a:xfrm>
        </p:spPr>
        <p:txBody>
          <a:bodyPr/>
          <a:lstStyle/>
          <a:p>
            <a:r>
              <a:rPr lang="fr-BE" dirty="0" err="1">
                <a:solidFill>
                  <a:srgbClr val="C00000"/>
                </a:solidFill>
              </a:rPr>
              <a:t>i</a:t>
            </a:r>
            <a:r>
              <a:rPr lang="fr-BE" dirty="0" err="1"/>
              <a:t>Connect</a:t>
            </a:r>
            <a:r>
              <a:rPr lang="fr-BE" dirty="0"/>
              <a:t> </a:t>
            </a:r>
            <a:r>
              <a:rPr lang="ru-RU" dirty="0" smtClean="0"/>
              <a:t>Демо</a:t>
            </a:r>
            <a:r>
              <a:rPr lang="en-US" dirty="0" smtClean="0"/>
              <a:t> </a:t>
            </a:r>
            <a:r>
              <a:rPr lang="ru-RU" dirty="0" smtClean="0"/>
              <a:t>Набор Б (без </a:t>
            </a:r>
            <a:r>
              <a:rPr lang="en-US" dirty="0" err="1" smtClean="0"/>
              <a:t>Scopia</a:t>
            </a:r>
            <a:r>
              <a:rPr lang="en-US" dirty="0"/>
              <a:t>) </a:t>
            </a:r>
            <a:r>
              <a:rPr lang="en-US" dirty="0" smtClean="0"/>
              <a:t>$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00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3088" name="Picture 16" descr="http://www.telephonemagic.com/images/avaya/avaya-9641g-ip-phon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7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59" y="3083051"/>
            <a:ext cx="1045380" cy="95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eiwy.com/Assets/Avaya9611IPphoneLarg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28" y="3471046"/>
            <a:ext cx="1339855" cy="12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etny.net/wp-content/uploads/2011/06/Avaya-1608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02" y="3465113"/>
            <a:ext cx="858185" cy="9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telecomspares.com/images/1616_IP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2500" l="7099" r="89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23" y="3666679"/>
            <a:ext cx="1325413" cy="129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ipofficeconnect.com/ekmps/shops/servcomm/images/ipo-ip500-v2-comb-card-bri-700476021-34-p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200" b="93000" l="2400" r="96200">
                        <a14:foregroundMark x1="71000" y1="33600" x2="71000" y2="33600"/>
                        <a14:foregroundMark x1="74800" y1="36400" x2="74800" y2="36400"/>
                        <a14:foregroundMark x1="76000" y1="31200" x2="78200" y2="37600"/>
                        <a14:foregroundMark x1="58600" y1="14600" x2="62800" y2="14400"/>
                        <a14:foregroundMark x1="48800" y1="80000" x2="54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25" y="926670"/>
            <a:ext cx="1161250" cy="11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ommssource.co.uk/media/catalog/product/cache/1/image/9df78eab33525d08d6e5fb8d27136e95/a/v/avaya_sdcard_1.gif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475">
            <a:off x="7780518" y="1443547"/>
            <a:ext cx="1630389" cy="15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avatel.files.wordpress.com/2012/08/avaya-ip-office-8-1-equipment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93" b="92105" l="0" r="1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349" r="84525" b="1091"/>
          <a:stretch/>
        </p:blipFill>
        <p:spPr bwMode="auto">
          <a:xfrm>
            <a:off x="6967886" y="1995163"/>
            <a:ext cx="609518" cy="13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https://evbdn.eventbrite.com/s3-s3/eventlogos/10207391/wlan8180controller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75" y="4990993"/>
            <a:ext cx="22669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://www.jenne.com/jstore/assets/product_images/WL81AP240E6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94" y="4332321"/>
            <a:ext cx="1752488" cy="10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ivestarstelecom.com/images/ip500v2cu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5758" b="93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08" y="680710"/>
            <a:ext cx="1910988" cy="14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5" y="1035051"/>
            <a:ext cx="4071102" cy="49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90156" y="6415695"/>
            <a:ext cx="2447374" cy="3250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050" i="1" dirty="0" err="1" smtClean="0"/>
              <a:t>Ipad</a:t>
            </a:r>
            <a:r>
              <a:rPr lang="en-GB" sz="1050" i="1" dirty="0" smtClean="0"/>
              <a:t> </a:t>
            </a:r>
            <a:r>
              <a:rPr lang="ru-RU" sz="1050" i="1" dirty="0" smtClean="0"/>
              <a:t>и</a:t>
            </a:r>
            <a:r>
              <a:rPr lang="en-GB" sz="1050" i="1" dirty="0" smtClean="0"/>
              <a:t> Smart phone </a:t>
            </a:r>
            <a:r>
              <a:rPr lang="ru-RU" sz="1050" i="1" dirty="0" smtClean="0"/>
              <a:t>не включены</a:t>
            </a:r>
            <a:endParaRPr lang="en-GB" sz="1050" i="1" dirty="0" smtClean="0"/>
          </a:p>
          <a:p>
            <a:pPr>
              <a:lnSpc>
                <a:spcPct val="90000"/>
              </a:lnSpc>
            </a:pPr>
            <a:r>
              <a:rPr lang="en-GB" sz="1050" i="1" dirty="0" smtClean="0"/>
              <a:t>IPO Server Optional</a:t>
            </a:r>
            <a:endParaRPr lang="en-US" sz="1050" i="1" dirty="0" smtClean="0"/>
          </a:p>
        </p:txBody>
      </p:sp>
    </p:spTree>
    <p:extLst>
      <p:ext uri="{BB962C8B-B14F-4D97-AF65-F5344CB8AC3E}">
        <p14:creationId xmlns:p14="http://schemas.microsoft.com/office/powerpoint/2010/main" val="27861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vaya Corporate Overview&amp;quot;&quot;/&gt;&lt;property id=&quot;20307&quot; value=&quot;286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287&quot;/&gt;&lt;/object&gt;&lt;object type=&quot;3&quot; unique_id=&quot;10006&quot;&gt;&lt;property id=&quot;20148&quot; value=&quot;5&quot;/&gt;&lt;property id=&quot;20300&quot; value=&quot;Slide 3 - &amp;quot;In Which Direction Are You Heading?&amp;quot;&quot;/&gt;&lt;property id=&quot;20307&quot; value=&quot;292&quot;/&gt;&lt;/object&gt;&lt;object type=&quot;3&quot; unique_id=&quot;10007&quot;&gt;&lt;property id=&quot;20148&quot; value=&quot;5&quot;/&gt;&lt;property id=&quot;20300&quot; value=&quot;Slide 4 - &amp;quot;Your Changing World&amp;quot;&quot;/&gt;&lt;property id=&quot;20307&quot; value=&quot;550&quot;/&gt;&lt;/object&gt;&lt;object type=&quot;3&quot; unique_id=&quot;10008&quot;&gt;&lt;property id=&quot;20148&quot; value=&quot;5&quot;/&gt;&lt;property id=&quot;20300&quot; value=&quot;Slide 5 - &amp;quot;What it Means for You&amp;quot;&quot;/&gt;&lt;property id=&quot;20307&quot; value=&quot;537&quot;/&gt;&lt;/object&gt;&lt;object type=&quot;3&quot; unique_id=&quot;10009&quot;&gt;&lt;property id=&quot;20148&quot; value=&quot;5&quot;/&gt;&lt;property id=&quot;20300&quot; value=&quot;Slide 6 - &amp;quot;Why Avaya?&amp;quot;&quot;/&gt;&lt;property id=&quot;20307&quot; value=&quot;530&quot;/&gt;&lt;/object&gt;&lt;object type=&quot;3&quot; unique_id=&quot;10010&quot;&gt;&lt;property id=&quot;20148&quot; value=&quot;5&quot;/&gt;&lt;property id=&quot;20300&quot; value=&quot;Slide 7&quot;/&gt;&lt;property id=&quot;20307&quot; value=&quot;565&quot;/&gt;&lt;/object&gt;&lt;object type=&quot;3&quot; unique_id=&quot;10011&quot;&gt;&lt;property id=&quot;20148&quot; value=&quot;5&quot;/&gt;&lt;property id=&quot;20300&quot; value=&quot;Slide 8 - &amp;quot;Leading the Age of Collaboration&amp;quot;&quot;/&gt;&lt;property id=&quot;20307&quot; value=&quot;444&quot;/&gt;&lt;/object&gt;&lt;object type=&quot;3&quot; unique_id=&quot;10012&quot;&gt;&lt;property id=&quot;20148&quot; value=&quot;5&quot;/&gt;&lt;property id=&quot;20300&quot; value=&quot;Slide 9&quot;/&gt;&lt;property id=&quot;20307&quot; value=&quot;392&quot;/&gt;&lt;/object&gt;&lt;object type=&quot;3&quot; unique_id=&quot;10013&quot;&gt;&lt;property id=&quot;20148&quot; value=&quot;5&quot;/&gt;&lt;property id=&quot;20300&quot; value=&quot;Slide 10&quot;/&gt;&lt;property id=&quot;20307&quot; value=&quot;551&quot;/&gt;&lt;/object&gt;&lt;object type=&quot;3&quot; unique_id=&quot;10014&quot;&gt;&lt;property id=&quot;20148&quot; value=&quot;5&quot;/&gt;&lt;property id=&quot;20300&quot; value=&quot;Slide 11&quot;/&gt;&lt;property id=&quot;20307&quot; value=&quot;460&quot;/&gt;&lt;/object&gt;&lt;object type=&quot;3&quot; unique_id=&quot;10015&quot;&gt;&lt;property id=&quot;20148&quot; value=&quot;5&quot;/&gt;&lt;property id=&quot;20300&quot; value=&quot;Slide 12 - &amp;quot;The Ideal Experience for Every Person&amp;quot;&quot;/&gt;&lt;property id=&quot;20307&quot; value=&quot;490&quot;/&gt;&lt;/object&gt;&lt;object type=&quot;3&quot; unique_id=&quot;10016&quot;&gt;&lt;property id=&quot;20148&quot; value=&quot;5&quot;/&gt;&lt;property id=&quot;20300&quot; value=&quot;Slide 13 - &amp;quot;Solutions for Any Sized Business &amp;amp;#x09;&amp;quot;&quot;/&gt;&lt;property id=&quot;20307&quot; value=&quot;542&quot;/&gt;&lt;/object&gt;&lt;object type=&quot;3&quot; unique_id=&quot;10017&quot;&gt;&lt;property id=&quot;20148&quot; value=&quot;5&quot;/&gt;&lt;property id=&quot;20300&quot; value=&quot;Slide 14 - &amp;quot;Strong and Growing&amp;quot;&quot;/&gt;&lt;property id=&quot;20307&quot; value=&quot;535&quot;/&gt;&lt;/object&gt;&lt;object type=&quot;3&quot; unique_id=&quot;10018&quot;&gt;&lt;property id=&quot;20148&quot; value=&quot;5&quot;/&gt;&lt;property id=&quot;20300&quot; value=&quot;Slide 15&quot;/&gt;&lt;property id=&quot;20307&quot; value=&quot;557&quot;/&gt;&lt;/object&gt;&lt;object type=&quot;3&quot; unique_id=&quot;10019&quot;&gt;&lt;property id=&quot;20148&quot; value=&quot;5&quot;/&gt;&lt;property id=&quot;20300&quot; value=&quot;Slide 16 - &amp;quot;Widely Recognized Leadership&amp;quot;&quot;/&gt;&lt;property id=&quot;20307&quot; value=&quot;524&quot;/&gt;&lt;/object&gt;&lt;object type=&quot;3&quot; unique_id=&quot;10020&quot;&gt;&lt;property id=&quot;20148&quot; value=&quot;5&quot;/&gt;&lt;property id=&quot;20300&quot; value=&quot;Slide 17&quot;/&gt;&lt;property id=&quot;20307&quot; value=&quot;566&quot;/&gt;&lt;/object&gt;&lt;object type=&quot;3&quot; unique_id=&quot;10021&quot;&gt;&lt;property id=&quot;20148&quot; value=&quot;5&quot;/&gt;&lt;property id=&quot;20300&quot; value=&quot;Slide 18 - &amp;quot;Measurable Competitive Advantage&amp;quot;&quot;/&gt;&lt;property id=&quot;20307&quot; value=&quot;559&quot;/&gt;&lt;/object&gt;&lt;object type=&quot;3&quot; unique_id=&quot;10022&quot;&gt;&lt;property id=&quot;20148&quot; value=&quot;5&quot;/&gt;&lt;property id=&quot;20300&quot; value=&quot;Slide 19 - &amp;quot;Some Examples of Potential Savings&amp;quot;&quot;/&gt;&lt;property id=&quot;20307&quot; value=&quot;567&quot;/&gt;&lt;/object&gt;&lt;object type=&quot;3&quot; unique_id=&quot;10023&quot;&gt;&lt;property id=&quot;20148&quot; value=&quot;5&quot;/&gt;&lt;property id=&quot;20300&quot; value=&quot;Slide 20&quot;/&gt;&lt;property id=&quot;20307&quot; value=&quot;495&quot;/&gt;&lt;/object&gt;&lt;object type=&quot;3&quot; unique_id=&quot;10024&quot;&gt;&lt;property id=&quot;20148&quot; value=&quot;5&quot;/&gt;&lt;property id=&quot;20300&quot; value=&quot;Slide 21&quot;/&gt;&lt;property id=&quot;20307&quot; value=&quot;42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625992925,C:\Documents and Settings\frendina\My Documents\EMEA Channels\Avaya Connect\Webcast\Q1FY13 AC Update EMEA 11Oct12\Media.ppcx"/>
</p:tagLst>
</file>

<file path=ppt/theme/theme1.xml><?xml version="1.0" encoding="utf-8"?>
<a:theme xmlns:a="http://schemas.openxmlformats.org/drawingml/2006/main" name="AV_ Red _Template_PPT_2007_P">
  <a:themeElements>
    <a:clrScheme name="Office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defRPr smtClean="0"/>
        </a:defPPr>
      </a:lstStyle>
    </a:txDef>
  </a:objectDefaults>
  <a:extraClrSchemeLst/>
  <a:custClrLst>
    <a:custClr name="Custom Color 1">
      <a:srgbClr val="98050E"/>
    </a:custClr>
    <a:custClr name="Custom Color 2">
      <a:srgbClr val="610206"/>
    </a:custClr>
    <a:custClr name="Custom Color 3">
      <a:srgbClr val="646464"/>
    </a:custClr>
    <a:custClr name="Custom Color 4">
      <a:srgbClr val="323232"/>
    </a:custClr>
    <a:custClr name="Custom Color 5">
      <a:srgbClr val="4B80B6"/>
    </a:custClr>
    <a:custClr name="Custom Color 6">
      <a:srgbClr val="325887"/>
    </a:custClr>
    <a:custClr name="Custom Color 7">
      <a:srgbClr val="D55D21"/>
    </a:custClr>
    <a:custClr name="Custom Color 8">
      <a:srgbClr val="8F3C0F"/>
    </a:custClr>
    <a:custClr name="Custom Color 9">
      <a:srgbClr val="87A239"/>
    </a:custClr>
    <a:custClr name="Custom Color 10">
      <a:srgbClr val="576820"/>
    </a:custClr>
    <a:custClr name="Custom Color 11">
      <a:srgbClr val="279199"/>
    </a:custClr>
    <a:custClr name="Custom Color 12">
      <a:srgbClr val="15535A"/>
    </a:custClr>
  </a:custClrLst>
</a:theme>
</file>

<file path=ppt/theme/theme2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9D33887F1E1479F46FED11886B93F" ma:contentTypeVersion="0" ma:contentTypeDescription="Create a new document." ma:contentTypeScope="" ma:versionID="d938ce091b16db5d80b72565aa6a3d8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0959788-06A5-403D-89BE-67B1419FD5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EA5CD7-5839-445D-8CFE-9F7957D90270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F242782-8F6C-48C8-AE2C-460B6CCF4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AV_ Red _Template_PPT_2007_P</Template>
  <TotalTime>0</TotalTime>
  <Words>1905</Words>
  <Application>Microsoft Office PowerPoint</Application>
  <PresentationFormat>On-screen Show (4:3)</PresentationFormat>
  <Paragraphs>507</Paragraphs>
  <Slides>27</Slides>
  <Notes>22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AV_ Red _Template_PPT_2007_P</vt:lpstr>
      <vt:lpstr>Программа iConnect и Ваши Дальнейшие Шаги  Avaya iConnect Program Intro Call для партнеров зарегистрировавших участие в программе </vt:lpstr>
      <vt:lpstr>PowerPoint Presentation</vt:lpstr>
      <vt:lpstr>Ваши Шаги на Ближайшие 3 Месяца</vt:lpstr>
      <vt:lpstr>Шаг 1: Выберите Пакет и Определитесь с Вашим Предпочитаемым Дистрибутором</vt:lpstr>
      <vt:lpstr>    </vt:lpstr>
      <vt:lpstr>Шаг 2: Разместите Заказ на «iConnect Demo Kit» через Дистрибутора с Указанием Цены Комплекта</vt:lpstr>
      <vt:lpstr>    </vt:lpstr>
      <vt:lpstr>iConnect Демо Набор A - $8500 </vt:lpstr>
      <vt:lpstr>iConnect Демо Набор Б (без Scopia) $5000 </vt:lpstr>
      <vt:lpstr>Шаг 3: Определите Сотрудников по Мид Маркету для Прохождения  iConnect Тренинга</vt:lpstr>
      <vt:lpstr>Запланируйте iConnect Тренинг Даты</vt:lpstr>
      <vt:lpstr>Зарегистрируйтесь на Pre-sales Семинары</vt:lpstr>
      <vt:lpstr>Зарегистрируйтесь на Installation / Аdmin Тренинг</vt:lpstr>
      <vt:lpstr>Сдайте Необходимые Сертификационные Экзамены по Завершению Тренинга по Программе iConnect</vt:lpstr>
      <vt:lpstr>Шаг 4: Начните работать и Используйте Инструментарий и  Ресурсы iConnect Маркетинговой Поддержки</vt:lpstr>
      <vt:lpstr>iConnect Marketing Welcome Pack</vt:lpstr>
      <vt:lpstr>Midmarket program assets</vt:lpstr>
      <vt:lpstr>PowerPoint Presentation</vt:lpstr>
      <vt:lpstr>Шаг 5: Разместите Заказы и Укажите Имя Вашего Sales Менеджера для Выплаты iConnect Sales Incentive</vt:lpstr>
      <vt:lpstr>Получите Премии по iConnect Grow Right Growth Rebate Программе за QoQ рост по стратегическим продуктам</vt:lpstr>
      <vt:lpstr>Примеры Программы iConnect Grow Right </vt:lpstr>
      <vt:lpstr>В Заключении: Как Стать Профи  в Области MID MARKET за Короткий Срок!</vt:lpstr>
      <vt:lpstr>PowerPoint Presentation</vt:lpstr>
      <vt:lpstr>PowerPoint Presentation</vt:lpstr>
      <vt:lpstr>PowerPoint Presentation</vt:lpstr>
      <vt:lpstr>Вопросы по iConnect Программе?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2011-11-03T21:56:16Z</dcterms:created>
  <dcterms:modified xsi:type="dcterms:W3CDTF">2014-05-21T10:16:54Z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0x0101008189D33887F1E1479F46FED11886B93F</vt:lpwstr>
  </property>
</Properties>
</file>